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0" r:id="rId5"/>
    <p:sldId id="261" r:id="rId6"/>
    <p:sldId id="267" r:id="rId7"/>
    <p:sldId id="262" r:id="rId8"/>
    <p:sldId id="263" r:id="rId9"/>
    <p:sldId id="265" r:id="rId10"/>
    <p:sldId id="266" r:id="rId11"/>
    <p:sldId id="270" r:id="rId12"/>
    <p:sldId id="283" r:id="rId13"/>
    <p:sldId id="272" r:id="rId14"/>
    <p:sldId id="274" r:id="rId15"/>
    <p:sldId id="275" r:id="rId16"/>
    <p:sldId id="276" r:id="rId17"/>
    <p:sldId id="277" r:id="rId18"/>
    <p:sldId id="278" r:id="rId19"/>
    <p:sldId id="279" r:id="rId20"/>
    <p:sldId id="281"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060" autoAdjust="0"/>
  </p:normalViewPr>
  <p:slideViewPr>
    <p:cSldViewPr>
      <p:cViewPr varScale="1">
        <p:scale>
          <a:sx n="68" d="100"/>
          <a:sy n="68" d="100"/>
        </p:scale>
        <p:origin x="-14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55DFF2-A80D-4BFF-9D0F-A6805C9EF1BE}" type="datetimeFigureOut">
              <a:rPr lang="en-US" smtClean="0"/>
              <a:t>5/28/2023</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7AB046-939E-4345-9C76-ADD577DE1871}" type="slidenum">
              <a:rPr lang="en-US" smtClean="0"/>
              <a:t>‹#›</a:t>
            </a:fld>
            <a:endParaRPr lang="en-US"/>
          </a:p>
        </p:txBody>
      </p:sp>
    </p:spTree>
    <p:extLst>
      <p:ext uri="{BB962C8B-B14F-4D97-AF65-F5344CB8AC3E}">
        <p14:creationId xmlns:p14="http://schemas.microsoft.com/office/powerpoint/2010/main" val="3491194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en-US"/>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E64ACB87-303D-4ED0-AC2E-EE4CDB234737}" type="datetimeFigureOut">
              <a:rPr lang="en-US" smtClean="0"/>
              <a:t>5/28/2023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2317118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64ACB87-303D-4ED0-AC2E-EE4CDB234737}" type="datetimeFigureOut">
              <a:rPr lang="en-US" smtClean="0"/>
              <a:t>5/28/2023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3441679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64ACB87-303D-4ED0-AC2E-EE4CDB234737}" type="datetimeFigureOut">
              <a:rPr lang="en-US" smtClean="0"/>
              <a:t>5/28/2023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3973004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10"/>
          </p:nvPr>
        </p:nvSpPr>
        <p:spPr/>
        <p:txBody>
          <a:bodyPr/>
          <a:lstStyle/>
          <a:p>
            <a:fld id="{E64ACB87-303D-4ED0-AC2E-EE4CDB234737}" type="datetimeFigureOut">
              <a:rPr lang="en-US" smtClean="0"/>
              <a:t>5/28/2023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306497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l">
              <a:defRPr sz="4000" b="1" cap="all"/>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64ACB87-303D-4ED0-AC2E-EE4CDB234737}" type="datetimeFigureOut">
              <a:rPr lang="en-US" smtClean="0"/>
              <a:t>5/28/2023</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5888445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تاريخ 4"/>
          <p:cNvSpPr>
            <a:spLocks noGrp="1"/>
          </p:cNvSpPr>
          <p:nvPr>
            <p:ph type="dt" sz="half" idx="10"/>
          </p:nvPr>
        </p:nvSpPr>
        <p:spPr/>
        <p:txBody>
          <a:bodyPr/>
          <a:lstStyle/>
          <a:p>
            <a:fld id="{E64ACB87-303D-4ED0-AC2E-EE4CDB234737}" type="datetimeFigureOut">
              <a:rPr lang="en-US" smtClean="0"/>
              <a:t>5/28/2023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4223409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7" name="عنصر نائب للتاريخ 6"/>
          <p:cNvSpPr>
            <a:spLocks noGrp="1"/>
          </p:cNvSpPr>
          <p:nvPr>
            <p:ph type="dt" sz="half" idx="10"/>
          </p:nvPr>
        </p:nvSpPr>
        <p:spPr/>
        <p:txBody>
          <a:bodyPr/>
          <a:lstStyle/>
          <a:p>
            <a:fld id="{E64ACB87-303D-4ED0-AC2E-EE4CDB234737}" type="datetimeFigureOut">
              <a:rPr lang="en-US" smtClean="0"/>
              <a:t>5/28/2023</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1760044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E64ACB87-303D-4ED0-AC2E-EE4CDB234737}" type="datetimeFigureOut">
              <a:rPr lang="en-US" smtClean="0"/>
              <a:t>5/28/2023</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819355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64ACB87-303D-4ED0-AC2E-EE4CDB234737}" type="datetimeFigureOut">
              <a:rPr lang="en-US" smtClean="0"/>
              <a:t>5/28/2023</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25049203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64ACB87-303D-4ED0-AC2E-EE4CDB234737}" type="datetimeFigureOut">
              <a:rPr lang="en-US" smtClean="0"/>
              <a:t>5/28/2023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1198540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l">
              <a:defRPr sz="2000" b="1"/>
            </a:lvl1pPr>
          </a:lstStyle>
          <a:p>
            <a:r>
              <a:rPr lang="ar-SA" smtClean="0"/>
              <a:t>انقر لتحرير نمط العنوان الرئيسي</a:t>
            </a:r>
            <a:endParaRPr lang="en-US"/>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64ACB87-303D-4ED0-AC2E-EE4CDB234737}" type="datetimeFigureOut">
              <a:rPr lang="en-US" smtClean="0"/>
              <a:t>5/28/2023</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F2954EE9-A814-4ED1-A861-411ED3B08820}" type="slidenum">
              <a:rPr lang="en-US" smtClean="0"/>
              <a:t>‹#›</a:t>
            </a:fld>
            <a:endParaRPr lang="en-US"/>
          </a:p>
        </p:txBody>
      </p:sp>
    </p:spTree>
    <p:extLst>
      <p:ext uri="{BB962C8B-B14F-4D97-AF65-F5344CB8AC3E}">
        <p14:creationId xmlns:p14="http://schemas.microsoft.com/office/powerpoint/2010/main" val="899468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تاريخ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ACB87-303D-4ED0-AC2E-EE4CDB234737}" type="datetimeFigureOut">
              <a:rPr lang="en-US" smtClean="0"/>
              <a:t>5/28/2023</a:t>
            </a:fld>
            <a:endParaRPr lang="en-US"/>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54EE9-A814-4ED1-A861-411ED3B08820}" type="slidenum">
              <a:rPr lang="en-US" smtClean="0"/>
              <a:t>‹#›</a:t>
            </a:fld>
            <a:endParaRPr lang="en-US"/>
          </a:p>
        </p:txBody>
      </p:sp>
    </p:spTree>
    <p:extLst>
      <p:ext uri="{BB962C8B-B14F-4D97-AF65-F5344CB8AC3E}">
        <p14:creationId xmlns:p14="http://schemas.microsoft.com/office/powerpoint/2010/main" val="24081512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8" Type="http://schemas.openxmlformats.org/officeDocument/2006/relationships/hyperlink" Target="https://www.wikiwand.com/en/Cervical_cancer" TargetMode="External"/><Relationship Id="rId3" Type="http://schemas.openxmlformats.org/officeDocument/2006/relationships/hyperlink" Target="https://www.wikiwand.com/en/Ovarian_cancer" TargetMode="External"/><Relationship Id="rId7" Type="http://schemas.openxmlformats.org/officeDocument/2006/relationships/hyperlink" Target="https://www.wikiwand.com/en/Kaposi's_sarcoma" TargetMode="External"/><Relationship Id="rId2" Type="http://schemas.openxmlformats.org/officeDocument/2006/relationships/hyperlink" Target="https://www.wikiwand.com/en/Chemotherapy_medication" TargetMode="External"/><Relationship Id="rId1" Type="http://schemas.openxmlformats.org/officeDocument/2006/relationships/slideLayout" Target="../slideLayouts/slideLayout6.xml"/><Relationship Id="rId6" Type="http://schemas.openxmlformats.org/officeDocument/2006/relationships/hyperlink" Target="https://www.wikiwand.com/en/Lung_cancer" TargetMode="External"/><Relationship Id="rId5" Type="http://schemas.openxmlformats.org/officeDocument/2006/relationships/hyperlink" Target="https://www.wikiwand.com/en/Breast_cancer" TargetMode="External"/><Relationship Id="rId10" Type="http://schemas.openxmlformats.org/officeDocument/2006/relationships/image" Target="../media/image12.png"/><Relationship Id="rId4" Type="http://schemas.openxmlformats.org/officeDocument/2006/relationships/hyperlink" Target="https://www.wikiwand.com/en/Esophageal_cancer" TargetMode="External"/><Relationship Id="rId9" Type="http://schemas.openxmlformats.org/officeDocument/2006/relationships/hyperlink" Target="https://www.wikiwand.com/en/Pancreatic_cancer"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4.e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381000"/>
            <a:ext cx="8458200" cy="6324600"/>
          </a:xfrm>
        </p:spPr>
        <p:txBody>
          <a:bodyPr>
            <a:normAutofit/>
          </a:bodyPr>
          <a:lstStyle/>
          <a:p>
            <a:pPr algn="l"/>
            <a:r>
              <a:rPr lang="en-US" sz="3200" dirty="0" smtClean="0">
                <a:latin typeface="Times New Roman" pitchFamily="18" charset="0"/>
                <a:cs typeface="Times New Roman" pitchFamily="18" charset="0"/>
              </a:rPr>
              <a:t>Antibiotics drugs as anti-</a:t>
            </a:r>
            <a:r>
              <a:rPr lang="en-US" sz="3200" dirty="0" err="1" smtClean="0">
                <a:latin typeface="Times New Roman" pitchFamily="18" charset="0"/>
                <a:cs typeface="Times New Roman" pitchFamily="18" charset="0"/>
              </a:rPr>
              <a:t>neoplactic</a:t>
            </a:r>
            <a:r>
              <a:rPr lang="en-US" sz="3200" dirty="0" smtClean="0">
                <a:latin typeface="Times New Roman" pitchFamily="18" charset="0"/>
                <a:cs typeface="Times New Roman" pitchFamily="18" charset="0"/>
              </a:rPr>
              <a:t> agents</a:t>
            </a: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
            </a:r>
            <a:br>
              <a:rPr lang="en-US" sz="3200" smtClean="0">
                <a:latin typeface="Times New Roman" pitchFamily="18" charset="0"/>
                <a:cs typeface="Times New Roman" pitchFamily="18" charset="0"/>
              </a:rPr>
            </a:br>
            <a:r>
              <a:rPr lang="en-US" sz="3200" smtClean="0">
                <a:latin typeface="Times New Roman" pitchFamily="18" charset="0"/>
                <a:cs typeface="Times New Roman" pitchFamily="18" charset="0"/>
              </a:rPr>
              <a:t>lect.7</a:t>
            </a:r>
            <a:br>
              <a:rPr lang="en-US" sz="320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err="1" smtClean="0">
                <a:latin typeface="Times New Roman" pitchFamily="18" charset="0"/>
                <a:cs typeface="Times New Roman" pitchFamily="18" charset="0"/>
              </a:rPr>
              <a:t>Dr.Leaqaa</a:t>
            </a:r>
            <a:r>
              <a:rPr lang="en-US" sz="3200" dirty="0" smtClean="0">
                <a:latin typeface="Times New Roman" pitchFamily="18" charset="0"/>
                <a:cs typeface="Times New Roman" pitchFamily="18" charset="0"/>
              </a:rPr>
              <a:t>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1436198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534400" cy="6354762"/>
          </a:xfrm>
        </p:spPr>
        <p:txBody>
          <a:bodyPr>
            <a:normAutofit/>
          </a:bodyPr>
          <a:lstStyle/>
          <a:p>
            <a:pPr marL="12700" marR="5080" algn="l">
              <a:spcBef>
                <a:spcPts val="95"/>
              </a:spcBef>
              <a:tabLst>
                <a:tab pos="384810" algn="l"/>
                <a:tab pos="7482840" algn="l"/>
              </a:tabLst>
            </a:pPr>
            <a:r>
              <a:rPr lang="en-US" sz="2400" spc="-160" dirty="0" smtClean="0">
                <a:solidFill>
                  <a:srgbClr val="001F5F"/>
                </a:solidFill>
                <a:latin typeface="Trebuchet MS"/>
                <a:cs typeface="Trebuchet MS"/>
              </a:rPr>
              <a:t>SAR;</a:t>
            </a:r>
            <a:br>
              <a:rPr lang="en-US" sz="2400" spc="-160" dirty="0" smtClean="0">
                <a:solidFill>
                  <a:srgbClr val="001F5F"/>
                </a:solidFill>
                <a:latin typeface="Trebuchet MS"/>
                <a:cs typeface="Trebuchet MS"/>
              </a:rPr>
            </a:br>
            <a:r>
              <a:rPr lang="en-US" sz="2400" spc="-160" dirty="0" smtClean="0">
                <a:solidFill>
                  <a:srgbClr val="001F5F"/>
                </a:solidFill>
                <a:latin typeface="Trebuchet MS"/>
                <a:cs typeface="Trebuchet MS"/>
              </a:rPr>
              <a:t>1. Changes </a:t>
            </a:r>
            <a:r>
              <a:rPr lang="en-US" sz="2400" spc="-155" dirty="0" smtClean="0">
                <a:solidFill>
                  <a:srgbClr val="001F5F"/>
                </a:solidFill>
                <a:latin typeface="Trebuchet MS"/>
                <a:cs typeface="Trebuchet MS"/>
              </a:rPr>
              <a:t>in </a:t>
            </a:r>
            <a:r>
              <a:rPr lang="en-US" sz="2400" spc="-145" dirty="0" smtClean="0">
                <a:solidFill>
                  <a:srgbClr val="001F5F"/>
                </a:solidFill>
                <a:latin typeface="Trebuchet MS"/>
                <a:cs typeface="Trebuchet MS"/>
              </a:rPr>
              <a:t>substituents </a:t>
            </a:r>
            <a:r>
              <a:rPr lang="en-US" sz="2400" spc="-120" dirty="0" smtClean="0">
                <a:solidFill>
                  <a:srgbClr val="001F5F"/>
                </a:solidFill>
                <a:latin typeface="Trebuchet MS"/>
                <a:cs typeface="Trebuchet MS"/>
              </a:rPr>
              <a:t>on </a:t>
            </a:r>
            <a:r>
              <a:rPr lang="en-US" sz="2400" spc="-170" dirty="0" smtClean="0">
                <a:solidFill>
                  <a:srgbClr val="001F5F"/>
                </a:solidFill>
                <a:latin typeface="Trebuchet MS"/>
                <a:cs typeface="Trebuchet MS"/>
              </a:rPr>
              <a:t>the </a:t>
            </a:r>
            <a:r>
              <a:rPr lang="en-US" sz="2400" spc="-175" dirty="0" err="1" smtClean="0">
                <a:solidFill>
                  <a:srgbClr val="001F5F"/>
                </a:solidFill>
                <a:latin typeface="Trebuchet MS"/>
                <a:cs typeface="Trebuchet MS"/>
              </a:rPr>
              <a:t>actinomycins</a:t>
            </a:r>
            <a:r>
              <a:rPr lang="en-US" sz="2400" spc="-175" dirty="0" smtClean="0">
                <a:solidFill>
                  <a:srgbClr val="001F5F"/>
                </a:solidFill>
                <a:latin typeface="Trebuchet MS"/>
                <a:cs typeface="Trebuchet MS"/>
              </a:rPr>
              <a:t>,  </a:t>
            </a:r>
            <a:r>
              <a:rPr lang="en-US" sz="2400" spc="-180" dirty="0" smtClean="0">
                <a:solidFill>
                  <a:srgbClr val="001F5F"/>
                </a:solidFill>
                <a:latin typeface="Trebuchet MS"/>
                <a:cs typeface="Trebuchet MS"/>
              </a:rPr>
              <a:t>influence </a:t>
            </a:r>
            <a:r>
              <a:rPr lang="en-US" sz="2400" spc="-175" dirty="0" smtClean="0">
                <a:solidFill>
                  <a:srgbClr val="001F5F"/>
                </a:solidFill>
                <a:latin typeface="Trebuchet MS"/>
                <a:cs typeface="Trebuchet MS"/>
              </a:rPr>
              <a:t>their </a:t>
            </a:r>
            <a:r>
              <a:rPr lang="en-US" sz="2400" spc="-140" dirty="0" smtClean="0">
                <a:solidFill>
                  <a:srgbClr val="001F5F"/>
                </a:solidFill>
                <a:latin typeface="Trebuchet MS"/>
                <a:cs typeface="Trebuchet MS"/>
              </a:rPr>
              <a:t>binding </a:t>
            </a:r>
            <a:r>
              <a:rPr lang="en-US" sz="2400" spc="-125" dirty="0" smtClean="0">
                <a:solidFill>
                  <a:srgbClr val="001F5F"/>
                </a:solidFill>
                <a:latin typeface="Trebuchet MS"/>
                <a:cs typeface="Trebuchet MS"/>
              </a:rPr>
              <a:t>to </a:t>
            </a:r>
            <a:r>
              <a:rPr lang="en-US" sz="2400" spc="-110" dirty="0" smtClean="0">
                <a:solidFill>
                  <a:srgbClr val="001F5F"/>
                </a:solidFill>
                <a:latin typeface="Trebuchet MS"/>
                <a:cs typeface="Trebuchet MS"/>
              </a:rPr>
              <a:t>DNA, </a:t>
            </a:r>
            <a:r>
              <a:rPr lang="en-US" sz="2400" spc="-140" dirty="0" smtClean="0">
                <a:solidFill>
                  <a:srgbClr val="001F5F"/>
                </a:solidFill>
                <a:latin typeface="Trebuchet MS"/>
                <a:cs typeface="Trebuchet MS"/>
              </a:rPr>
              <a:t>usually</a:t>
            </a:r>
            <a:r>
              <a:rPr lang="en-US" sz="2400" spc="-385" dirty="0" smtClean="0">
                <a:solidFill>
                  <a:srgbClr val="001F5F"/>
                </a:solidFill>
                <a:latin typeface="Trebuchet MS"/>
                <a:cs typeface="Trebuchet MS"/>
              </a:rPr>
              <a:t> </a:t>
            </a:r>
            <a:r>
              <a:rPr lang="en-US" sz="2400" spc="-160" dirty="0" smtClean="0">
                <a:solidFill>
                  <a:srgbClr val="001F5F"/>
                </a:solidFill>
                <a:latin typeface="Trebuchet MS"/>
                <a:cs typeface="Trebuchet MS"/>
              </a:rPr>
              <a:t>by</a:t>
            </a:r>
            <a:r>
              <a:rPr lang="en-US" sz="2400" spc="-195" dirty="0" smtClean="0">
                <a:solidFill>
                  <a:srgbClr val="001F5F"/>
                </a:solidFill>
                <a:latin typeface="Trebuchet MS"/>
                <a:cs typeface="Trebuchet MS"/>
              </a:rPr>
              <a:t> </a:t>
            </a:r>
            <a:r>
              <a:rPr lang="en-US" sz="2400" spc="-145" dirty="0" smtClean="0">
                <a:solidFill>
                  <a:srgbClr val="001F5F"/>
                </a:solidFill>
                <a:latin typeface="Trebuchet MS"/>
                <a:cs typeface="Trebuchet MS"/>
              </a:rPr>
              <a:t>making it</a:t>
            </a:r>
            <a:r>
              <a:rPr lang="en-US" sz="2400" spc="-275" dirty="0" smtClean="0">
                <a:solidFill>
                  <a:srgbClr val="001F5F"/>
                </a:solidFill>
                <a:latin typeface="Trebuchet MS"/>
                <a:cs typeface="Trebuchet MS"/>
              </a:rPr>
              <a:t> </a:t>
            </a:r>
            <a:r>
              <a:rPr lang="en-US" sz="2400" spc="-135" dirty="0" smtClean="0">
                <a:solidFill>
                  <a:srgbClr val="001F5F"/>
                </a:solidFill>
                <a:latin typeface="Trebuchet MS"/>
                <a:cs typeface="Trebuchet MS"/>
              </a:rPr>
              <a:t>less  </a:t>
            </a:r>
            <a:r>
              <a:rPr lang="en-US" sz="2400" spc="-204" dirty="0" smtClean="0">
                <a:solidFill>
                  <a:srgbClr val="001F5F"/>
                </a:solidFill>
                <a:latin typeface="Trebuchet MS"/>
                <a:cs typeface="Trebuchet MS"/>
              </a:rPr>
              <a:t>effective.</a:t>
            </a:r>
            <a:r>
              <a:rPr lang="en-US" sz="2400" dirty="0" smtClean="0">
                <a:latin typeface="Trebuchet MS"/>
                <a:cs typeface="Trebuchet MS"/>
              </a:rPr>
              <a:t/>
            </a:r>
            <a:br>
              <a:rPr lang="en-US" sz="2400" dirty="0" smtClean="0">
                <a:latin typeface="Trebuchet MS"/>
                <a:cs typeface="Trebuchet MS"/>
              </a:rPr>
            </a:br>
            <a:r>
              <a:rPr lang="en-US" sz="2400" dirty="0" smtClean="0">
                <a:latin typeface="Times New Roman"/>
                <a:cs typeface="Times New Roman"/>
              </a:rPr>
              <a:t/>
            </a:r>
            <a:br>
              <a:rPr lang="en-US" sz="2400" dirty="0" smtClean="0">
                <a:latin typeface="Times New Roman"/>
                <a:cs typeface="Times New Roman"/>
              </a:rPr>
            </a:br>
            <a:r>
              <a:rPr lang="en-US" sz="2400" dirty="0" smtClean="0">
                <a:latin typeface="Times New Roman"/>
                <a:cs typeface="Times New Roman"/>
              </a:rPr>
              <a:t>2</a:t>
            </a:r>
            <a:r>
              <a:rPr lang="en-US" sz="2400" spc="-140" dirty="0" smtClean="0">
                <a:solidFill>
                  <a:srgbClr val="001F5F"/>
                </a:solidFill>
                <a:latin typeface="Trebuchet MS"/>
                <a:cs typeface="Trebuchet MS"/>
              </a:rPr>
              <a:t>. Opening </a:t>
            </a:r>
            <a:r>
              <a:rPr lang="en-US" sz="2400" spc="-114" dirty="0" smtClean="0">
                <a:solidFill>
                  <a:srgbClr val="001F5F"/>
                </a:solidFill>
                <a:latin typeface="Trebuchet MS"/>
                <a:cs typeface="Trebuchet MS"/>
              </a:rPr>
              <a:t>a </a:t>
            </a:r>
            <a:r>
              <a:rPr lang="en-US" sz="2400" spc="-160" dirty="0" smtClean="0">
                <a:solidFill>
                  <a:srgbClr val="001F5F"/>
                </a:solidFill>
                <a:latin typeface="Trebuchet MS"/>
                <a:cs typeface="Trebuchet MS"/>
              </a:rPr>
              <a:t>lactone </a:t>
            </a:r>
            <a:r>
              <a:rPr lang="en-US" sz="2400" spc="-150" dirty="0" smtClean="0">
                <a:solidFill>
                  <a:srgbClr val="001F5F"/>
                </a:solidFill>
                <a:latin typeface="Trebuchet MS"/>
                <a:cs typeface="Trebuchet MS"/>
              </a:rPr>
              <a:t>ring </a:t>
            </a:r>
            <a:r>
              <a:rPr lang="en-US" sz="2400" spc="-145" dirty="0" smtClean="0">
                <a:solidFill>
                  <a:srgbClr val="001F5F"/>
                </a:solidFill>
                <a:latin typeface="Trebuchet MS"/>
                <a:cs typeface="Trebuchet MS"/>
              </a:rPr>
              <a:t>or </a:t>
            </a:r>
            <a:r>
              <a:rPr lang="en-US" sz="2400" spc="-150" dirty="0" smtClean="0">
                <a:solidFill>
                  <a:srgbClr val="001F5F"/>
                </a:solidFill>
                <a:latin typeface="Trebuchet MS"/>
                <a:cs typeface="Trebuchet MS"/>
              </a:rPr>
              <a:t>changing </a:t>
            </a:r>
            <a:r>
              <a:rPr lang="en-US" sz="2400" spc="-170" dirty="0" smtClean="0">
                <a:solidFill>
                  <a:srgbClr val="001F5F"/>
                </a:solidFill>
                <a:latin typeface="Trebuchet MS"/>
                <a:cs typeface="Trebuchet MS"/>
              </a:rPr>
              <a:t>the </a:t>
            </a:r>
            <a:r>
              <a:rPr lang="en-US" sz="2400" spc="-175" dirty="0" smtClean="0">
                <a:solidFill>
                  <a:srgbClr val="001F5F"/>
                </a:solidFill>
                <a:latin typeface="Trebuchet MS"/>
                <a:cs typeface="Trebuchet MS"/>
              </a:rPr>
              <a:t>stereochemistry </a:t>
            </a:r>
            <a:r>
              <a:rPr lang="en-US" sz="2400" spc="-120" dirty="0" smtClean="0">
                <a:solidFill>
                  <a:srgbClr val="001F5F"/>
                </a:solidFill>
                <a:latin typeface="Trebuchet MS"/>
                <a:cs typeface="Trebuchet MS"/>
              </a:rPr>
              <a:t>of </a:t>
            </a:r>
            <a:r>
              <a:rPr lang="en-US" sz="2400" spc="-135" dirty="0" smtClean="0">
                <a:solidFill>
                  <a:srgbClr val="001F5F"/>
                </a:solidFill>
                <a:latin typeface="Trebuchet MS"/>
                <a:cs typeface="Trebuchet MS"/>
              </a:rPr>
              <a:t>an </a:t>
            </a:r>
            <a:r>
              <a:rPr lang="en-US" sz="2400" spc="-130" dirty="0" smtClean="0">
                <a:solidFill>
                  <a:srgbClr val="001F5F"/>
                </a:solidFill>
                <a:latin typeface="Trebuchet MS"/>
                <a:cs typeface="Trebuchet MS"/>
              </a:rPr>
              <a:t>amino </a:t>
            </a:r>
            <a:r>
              <a:rPr lang="en-US" sz="2400" spc="-165" dirty="0" smtClean="0">
                <a:solidFill>
                  <a:srgbClr val="001F5F"/>
                </a:solidFill>
                <a:latin typeface="Trebuchet MS"/>
                <a:cs typeface="Trebuchet MS"/>
              </a:rPr>
              <a:t>acid </a:t>
            </a:r>
            <a:r>
              <a:rPr lang="en-US" sz="2400" spc="-130" dirty="0" smtClean="0">
                <a:solidFill>
                  <a:srgbClr val="001F5F"/>
                </a:solidFill>
                <a:latin typeface="Trebuchet MS"/>
                <a:cs typeface="Trebuchet MS"/>
              </a:rPr>
              <a:t>abolishes</a:t>
            </a:r>
            <a:r>
              <a:rPr lang="en-US" sz="2400" spc="-465" dirty="0" smtClean="0">
                <a:solidFill>
                  <a:srgbClr val="001F5F"/>
                </a:solidFill>
                <a:latin typeface="Trebuchet MS"/>
                <a:cs typeface="Trebuchet MS"/>
              </a:rPr>
              <a:t> </a:t>
            </a:r>
            <a:r>
              <a:rPr lang="en-US" sz="2400" spc="-195" dirty="0" smtClean="0">
                <a:solidFill>
                  <a:srgbClr val="001F5F"/>
                </a:solidFill>
                <a:latin typeface="Trebuchet MS"/>
                <a:cs typeface="Trebuchet MS"/>
              </a:rPr>
              <a:t>activity.</a:t>
            </a:r>
            <a:r>
              <a:rPr lang="en-US" sz="2400" dirty="0" smtClean="0">
                <a:latin typeface="Trebuchet MS"/>
                <a:cs typeface="Trebuchet MS"/>
              </a:rPr>
              <a:t/>
            </a:r>
            <a:br>
              <a:rPr lang="en-US" sz="2400" dirty="0" smtClean="0">
                <a:latin typeface="Trebuchet MS"/>
                <a:cs typeface="Trebuchet MS"/>
              </a:rPr>
            </a:br>
            <a:r>
              <a:rPr lang="en-US" sz="2400" dirty="0" smtClean="0">
                <a:latin typeface="Times New Roman"/>
                <a:cs typeface="Times New Roman"/>
              </a:rPr>
              <a:t/>
            </a:r>
            <a:br>
              <a:rPr lang="en-US" sz="2400" dirty="0" smtClean="0">
                <a:latin typeface="Times New Roman"/>
                <a:cs typeface="Times New Roman"/>
              </a:rPr>
            </a:br>
            <a:r>
              <a:rPr lang="en-US" sz="2400" dirty="0" smtClean="0">
                <a:latin typeface="Times New Roman"/>
                <a:cs typeface="Times New Roman"/>
              </a:rPr>
              <a:t>3</a:t>
            </a:r>
            <a:r>
              <a:rPr lang="en-US" sz="2400" spc="-175" dirty="0" smtClean="0">
                <a:solidFill>
                  <a:srgbClr val="001F5F"/>
                </a:solidFill>
                <a:latin typeface="Trebuchet MS"/>
                <a:cs typeface="Trebuchet MS"/>
              </a:rPr>
              <a:t>. Replacement </a:t>
            </a:r>
            <a:r>
              <a:rPr lang="en-US" sz="2400" spc="-120" dirty="0" smtClean="0">
                <a:solidFill>
                  <a:srgbClr val="001F5F"/>
                </a:solidFill>
                <a:latin typeface="Trebuchet MS"/>
                <a:cs typeface="Trebuchet MS"/>
              </a:rPr>
              <a:t>of </a:t>
            </a:r>
            <a:r>
              <a:rPr lang="en-US" sz="2400" spc="-170" dirty="0" smtClean="0">
                <a:solidFill>
                  <a:srgbClr val="001F5F"/>
                </a:solidFill>
                <a:latin typeface="Trebuchet MS"/>
                <a:cs typeface="Trebuchet MS"/>
              </a:rPr>
              <a:t>the </a:t>
            </a:r>
            <a:r>
              <a:rPr lang="en-US" sz="2400" spc="-204" dirty="0" smtClean="0">
                <a:solidFill>
                  <a:srgbClr val="001F5F"/>
                </a:solidFill>
                <a:latin typeface="Trebuchet MS"/>
                <a:cs typeface="Trebuchet MS"/>
              </a:rPr>
              <a:t>4- </a:t>
            </a:r>
            <a:r>
              <a:rPr lang="en-US" sz="2400" spc="-130" dirty="0" smtClean="0">
                <a:solidFill>
                  <a:srgbClr val="001F5F"/>
                </a:solidFill>
                <a:latin typeface="Trebuchet MS"/>
                <a:cs typeface="Trebuchet MS"/>
              </a:rPr>
              <a:t>and </a:t>
            </a:r>
            <a:r>
              <a:rPr lang="en-US" sz="2400" spc="-204" dirty="0" smtClean="0">
                <a:solidFill>
                  <a:srgbClr val="001F5F"/>
                </a:solidFill>
                <a:latin typeface="Trebuchet MS"/>
                <a:cs typeface="Trebuchet MS"/>
              </a:rPr>
              <a:t>6- </a:t>
            </a:r>
            <a:r>
              <a:rPr lang="en-US" sz="2400" spc="-175" dirty="0" smtClean="0">
                <a:solidFill>
                  <a:srgbClr val="001F5F"/>
                </a:solidFill>
                <a:latin typeface="Trebuchet MS"/>
                <a:cs typeface="Trebuchet MS"/>
              </a:rPr>
              <a:t>methyl </a:t>
            </a:r>
            <a:r>
              <a:rPr lang="en-US" sz="2400" spc="-135" dirty="0" smtClean="0">
                <a:solidFill>
                  <a:srgbClr val="001F5F"/>
                </a:solidFill>
                <a:latin typeface="Trebuchet MS"/>
                <a:cs typeface="Trebuchet MS"/>
              </a:rPr>
              <a:t>groups </a:t>
            </a:r>
            <a:r>
              <a:rPr lang="en-US" sz="2400" spc="-160" dirty="0" smtClean="0">
                <a:solidFill>
                  <a:srgbClr val="001F5F"/>
                </a:solidFill>
                <a:latin typeface="Trebuchet MS"/>
                <a:cs typeface="Trebuchet MS"/>
              </a:rPr>
              <a:t>by</a:t>
            </a:r>
            <a:r>
              <a:rPr lang="en-US" sz="2400" spc="-455" dirty="0" smtClean="0">
                <a:solidFill>
                  <a:srgbClr val="001F5F"/>
                </a:solidFill>
                <a:latin typeface="Trebuchet MS"/>
                <a:cs typeface="Trebuchet MS"/>
              </a:rPr>
              <a:t> </a:t>
            </a:r>
            <a:r>
              <a:rPr lang="en-US" sz="2400" spc="-160" dirty="0" smtClean="0">
                <a:solidFill>
                  <a:srgbClr val="001F5F"/>
                </a:solidFill>
                <a:latin typeface="Trebuchet MS"/>
                <a:cs typeface="Trebuchet MS"/>
              </a:rPr>
              <a:t>other  </a:t>
            </a:r>
            <a:r>
              <a:rPr lang="en-US" sz="2400" spc="-145" dirty="0" smtClean="0">
                <a:solidFill>
                  <a:srgbClr val="001F5F"/>
                </a:solidFill>
                <a:latin typeface="Trebuchet MS"/>
                <a:cs typeface="Trebuchet MS"/>
              </a:rPr>
              <a:t>substituents lead </a:t>
            </a:r>
            <a:r>
              <a:rPr lang="en-US" sz="2400" spc="-125" dirty="0" smtClean="0">
                <a:solidFill>
                  <a:srgbClr val="001F5F"/>
                </a:solidFill>
                <a:latin typeface="Trebuchet MS"/>
                <a:cs typeface="Trebuchet MS"/>
              </a:rPr>
              <a:t>to </a:t>
            </a:r>
            <a:r>
              <a:rPr lang="en-US" sz="2400" spc="-190" dirty="0" smtClean="0">
                <a:solidFill>
                  <a:srgbClr val="001F5F"/>
                </a:solidFill>
                <a:latin typeface="Trebuchet MS"/>
                <a:cs typeface="Trebuchet MS"/>
              </a:rPr>
              <a:t>reduces </a:t>
            </a:r>
            <a:r>
              <a:rPr lang="en-US" sz="2400" spc="-170" dirty="0" smtClean="0">
                <a:solidFill>
                  <a:srgbClr val="001F5F"/>
                </a:solidFill>
                <a:latin typeface="Trebuchet MS"/>
                <a:cs typeface="Trebuchet MS"/>
              </a:rPr>
              <a:t>the </a:t>
            </a:r>
            <a:r>
              <a:rPr lang="en-US" sz="2400" spc="-160" dirty="0" smtClean="0">
                <a:solidFill>
                  <a:srgbClr val="001F5F"/>
                </a:solidFill>
                <a:latin typeface="Trebuchet MS"/>
                <a:cs typeface="Trebuchet MS"/>
              </a:rPr>
              <a:t>activity </a:t>
            </a:r>
            <a:r>
              <a:rPr lang="en-US" sz="2400" spc="-120" dirty="0" smtClean="0">
                <a:solidFill>
                  <a:srgbClr val="001F5F"/>
                </a:solidFill>
                <a:latin typeface="Trebuchet MS"/>
                <a:cs typeface="Trebuchet MS"/>
              </a:rPr>
              <a:t>of  </a:t>
            </a:r>
            <a:r>
              <a:rPr lang="en-US" sz="2400" spc="-175" dirty="0" err="1" smtClean="0">
                <a:solidFill>
                  <a:srgbClr val="001F5F"/>
                </a:solidFill>
                <a:latin typeface="Trebuchet MS"/>
                <a:cs typeface="Trebuchet MS"/>
              </a:rPr>
              <a:t>actinomycins</a:t>
            </a:r>
            <a:r>
              <a:rPr lang="en-US" sz="2400" spc="-175" dirty="0" smtClean="0">
                <a:solidFill>
                  <a:srgbClr val="001F5F"/>
                </a:solidFill>
                <a:latin typeface="Trebuchet MS"/>
                <a:cs typeface="Trebuchet MS"/>
              </a:rPr>
              <a:t>.</a:t>
            </a:r>
            <a:r>
              <a:rPr lang="en-US" sz="2400" dirty="0" smtClean="0">
                <a:latin typeface="Trebuchet MS"/>
                <a:cs typeface="Trebuchet MS"/>
              </a:rPr>
              <a:t/>
            </a:r>
            <a:br>
              <a:rPr lang="en-US" sz="2400" dirty="0" smtClean="0">
                <a:latin typeface="Trebuchet MS"/>
                <a:cs typeface="Trebuchet MS"/>
              </a:rPr>
            </a:br>
            <a:r>
              <a:rPr lang="en-US" sz="2400" dirty="0" smtClean="0">
                <a:latin typeface="Times New Roman"/>
                <a:cs typeface="Times New Roman"/>
              </a:rPr>
              <a:t/>
            </a:r>
            <a:br>
              <a:rPr lang="en-US" sz="2400" dirty="0" smtClean="0">
                <a:latin typeface="Times New Roman"/>
                <a:cs typeface="Times New Roman"/>
              </a:rPr>
            </a:br>
            <a:r>
              <a:rPr lang="en-US" sz="2400" spc="-175" dirty="0" smtClean="0">
                <a:solidFill>
                  <a:srgbClr val="001F5F"/>
                </a:solidFill>
                <a:latin typeface="Trebuchet MS"/>
                <a:cs typeface="Trebuchet MS"/>
              </a:rPr>
              <a:t>Replacement </a:t>
            </a:r>
            <a:r>
              <a:rPr lang="en-US" sz="2400" spc="-114" dirty="0" smtClean="0">
                <a:solidFill>
                  <a:srgbClr val="001F5F"/>
                </a:solidFill>
                <a:latin typeface="Trebuchet MS"/>
                <a:cs typeface="Trebuchet MS"/>
              </a:rPr>
              <a:t>of </a:t>
            </a:r>
            <a:r>
              <a:rPr lang="en-US" sz="2400" spc="-170" dirty="0" smtClean="0">
                <a:solidFill>
                  <a:srgbClr val="001F5F"/>
                </a:solidFill>
                <a:latin typeface="Trebuchet MS"/>
                <a:cs typeface="Trebuchet MS"/>
              </a:rPr>
              <a:t>the </a:t>
            </a:r>
            <a:r>
              <a:rPr lang="en-US" sz="2400" spc="-150" dirty="0" smtClean="0">
                <a:solidFill>
                  <a:srgbClr val="001F5F"/>
                </a:solidFill>
                <a:latin typeface="Trebuchet MS"/>
                <a:cs typeface="Trebuchet MS"/>
              </a:rPr>
              <a:t>2-amino </a:t>
            </a:r>
            <a:r>
              <a:rPr lang="en-US" sz="2400" spc="-140" dirty="0" smtClean="0">
                <a:solidFill>
                  <a:srgbClr val="001F5F"/>
                </a:solidFill>
                <a:latin typeface="Trebuchet MS"/>
                <a:cs typeface="Trebuchet MS"/>
              </a:rPr>
              <a:t>group </a:t>
            </a:r>
            <a:r>
              <a:rPr lang="en-US" sz="2400" spc="-105" dirty="0" smtClean="0">
                <a:solidFill>
                  <a:srgbClr val="001F5F"/>
                </a:solidFill>
                <a:latin typeface="Trebuchet MS"/>
                <a:cs typeface="Trebuchet MS"/>
              </a:rPr>
              <a:t>also</a:t>
            </a:r>
            <a:r>
              <a:rPr lang="en-US" sz="2400" spc="-445" dirty="0" smtClean="0">
                <a:solidFill>
                  <a:srgbClr val="001F5F"/>
                </a:solidFill>
                <a:latin typeface="Trebuchet MS"/>
                <a:cs typeface="Trebuchet MS"/>
              </a:rPr>
              <a:t> </a:t>
            </a:r>
            <a:r>
              <a:rPr lang="en-US" sz="2400" spc="-190" dirty="0" smtClean="0">
                <a:solidFill>
                  <a:srgbClr val="001F5F"/>
                </a:solidFill>
                <a:latin typeface="Trebuchet MS"/>
                <a:cs typeface="Trebuchet MS"/>
              </a:rPr>
              <a:t>reduces  </a:t>
            </a:r>
            <a:r>
              <a:rPr lang="en-US" sz="2400" spc="-195" dirty="0" smtClean="0">
                <a:solidFill>
                  <a:srgbClr val="001F5F"/>
                </a:solidFill>
                <a:latin typeface="Trebuchet MS"/>
                <a:cs typeface="Trebuchet MS"/>
              </a:rPr>
              <a:t>activity.</a:t>
            </a:r>
            <a:r>
              <a:rPr lang="en-US" sz="2400" dirty="0" smtClean="0">
                <a:latin typeface="Trebuchet MS"/>
                <a:cs typeface="Trebuchet MS"/>
              </a:rPr>
              <a:t/>
            </a:r>
            <a:br>
              <a:rPr lang="en-US" sz="2400" dirty="0" smtClean="0">
                <a:latin typeface="Trebuchet MS"/>
                <a:cs typeface="Trebuchet MS"/>
              </a:rPr>
            </a:br>
            <a:endParaRPr lang="en-US" sz="2400" dirty="0"/>
          </a:p>
        </p:txBody>
      </p:sp>
    </p:spTree>
    <p:extLst>
      <p:ext uri="{BB962C8B-B14F-4D97-AF65-F5344CB8AC3E}">
        <p14:creationId xmlns:p14="http://schemas.microsoft.com/office/powerpoint/2010/main" val="834492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74638"/>
            <a:ext cx="8534400" cy="6202362"/>
          </a:xfrm>
        </p:spPr>
        <p:txBody>
          <a:bodyPr>
            <a:normAutofit fontScale="90000"/>
          </a:bodyPr>
          <a:lstStyle/>
          <a:p>
            <a:pPr algn="l"/>
            <a:r>
              <a:rPr lang="en-US" sz="2800" b="1" dirty="0" smtClean="0">
                <a:solidFill>
                  <a:srgbClr val="FF0000"/>
                </a:solidFill>
              </a:rPr>
              <a:t>Natural plants</a:t>
            </a:r>
            <a:r>
              <a:rPr lang="en-US" sz="2800" dirty="0" smtClean="0">
                <a:solidFill>
                  <a:srgbClr val="002060"/>
                </a:solidFill>
              </a:rPr>
              <a:t/>
            </a:r>
            <a:br>
              <a:rPr lang="en-US" sz="2800" dirty="0" smtClean="0">
                <a:solidFill>
                  <a:srgbClr val="002060"/>
                </a:solidFill>
              </a:rPr>
            </a:br>
            <a:r>
              <a:rPr lang="en-US" sz="2800" dirty="0">
                <a:solidFill>
                  <a:srgbClr val="002060"/>
                </a:solidFill>
              </a:rPr>
              <a:t/>
            </a:r>
            <a:br>
              <a:rPr lang="en-US" sz="2800" dirty="0">
                <a:solidFill>
                  <a:srgbClr val="002060"/>
                </a:solidFill>
              </a:rPr>
            </a:br>
            <a:r>
              <a:rPr lang="en-US" sz="2800" dirty="0" err="1" smtClean="0">
                <a:solidFill>
                  <a:srgbClr val="002060"/>
                </a:solidFill>
              </a:rPr>
              <a:t>Vinca</a:t>
            </a:r>
            <a:r>
              <a:rPr lang="en-US" sz="2800" dirty="0" smtClean="0">
                <a:solidFill>
                  <a:srgbClr val="002060"/>
                </a:solidFill>
              </a:rPr>
              <a:t> </a:t>
            </a:r>
            <a:r>
              <a:rPr lang="en-US" sz="2800" dirty="0">
                <a:solidFill>
                  <a:srgbClr val="002060"/>
                </a:solidFill>
              </a:rPr>
              <a:t>alkaloids:</a:t>
            </a:r>
            <a:r>
              <a:rPr lang="en-US" sz="2400" dirty="0"/>
              <a:t/>
            </a:r>
            <a:br>
              <a:rPr lang="en-US" sz="2400" dirty="0"/>
            </a:br>
            <a:r>
              <a:rPr lang="en-US" sz="2400" dirty="0"/>
              <a:t>-obtained from the plant </a:t>
            </a:r>
            <a:r>
              <a:rPr lang="en-US" sz="2400" dirty="0" err="1" smtClean="0"/>
              <a:t>vinca</a:t>
            </a:r>
            <a:r>
              <a:rPr lang="en-US" sz="2400" dirty="0" smtClean="0"/>
              <a:t> </a:t>
            </a:r>
            <a:r>
              <a:rPr lang="en-US" sz="2400" dirty="0" err="1" smtClean="0"/>
              <a:t>rosea</a:t>
            </a:r>
            <a:r>
              <a:rPr lang="en-US" sz="2400" dirty="0"/>
              <a:t>.</a:t>
            </a:r>
            <a:br>
              <a:rPr lang="en-US" sz="2400" dirty="0"/>
            </a:br>
            <a:r>
              <a:rPr lang="en-US" sz="2400" dirty="0" smtClean="0">
                <a:solidFill>
                  <a:srgbClr val="FF0000"/>
                </a:solidFill>
              </a:rPr>
              <a:t>- Inhibit mitosis.</a:t>
            </a:r>
            <a:br>
              <a:rPr lang="en-US" sz="2400" dirty="0" smtClean="0">
                <a:solidFill>
                  <a:srgbClr val="FF0000"/>
                </a:solidFill>
              </a:rPr>
            </a:br>
            <a:r>
              <a:rPr lang="en-US" sz="2400" dirty="0" smtClean="0"/>
              <a:t>-Bind To tubulin and inhibit its polymerization into </a:t>
            </a:r>
            <a:r>
              <a:rPr lang="en-US" sz="2400" dirty="0" err="1" smtClean="0"/>
              <a:t>microtubules,preventingg</a:t>
            </a:r>
            <a:r>
              <a:rPr lang="en-US" sz="2400" dirty="0" smtClean="0"/>
              <a:t> spindle formation in dividing cells and causing arrest at metaphase.</a:t>
            </a:r>
            <a:br>
              <a:rPr lang="en-US" sz="2400" dirty="0" smtClean="0"/>
            </a:br>
            <a:r>
              <a:rPr lang="en-US" sz="2400" dirty="0" smtClean="0"/>
              <a:t>- Cell cycle specific and phase specific.</a:t>
            </a:r>
            <a:br>
              <a:rPr lang="en-US" sz="2400" dirty="0" smtClean="0"/>
            </a:br>
            <a:r>
              <a:rPr lang="en-US" sz="2400" dirty="0"/>
              <a:t/>
            </a:r>
            <a:br>
              <a:rPr lang="en-US" sz="2400" dirty="0"/>
            </a:br>
            <a:r>
              <a:rPr lang="en-US" sz="2400" dirty="0"/>
              <a:t>1- Vincristine</a:t>
            </a:r>
            <a:br>
              <a:rPr lang="en-US" sz="2400" dirty="0"/>
            </a:br>
            <a:r>
              <a:rPr lang="en-US" sz="2400" dirty="0"/>
              <a:t>uses:</a:t>
            </a:r>
            <a:br>
              <a:rPr lang="en-US" sz="2400" dirty="0"/>
            </a:br>
            <a:r>
              <a:rPr lang="en-US" sz="2400" dirty="0"/>
              <a:t>childhood </a:t>
            </a:r>
            <a:r>
              <a:rPr lang="en-US" sz="2400" dirty="0" err="1"/>
              <a:t>leukemias</a:t>
            </a:r>
            <a:r>
              <a:rPr lang="en-US" sz="2400" dirty="0"/>
              <a:t/>
            </a:r>
            <a:br>
              <a:rPr lang="en-US" sz="2400" dirty="0"/>
            </a:br>
            <a:r>
              <a:rPr lang="en-US" sz="2400" dirty="0"/>
              <a:t>childhood tumors-</a:t>
            </a:r>
            <a:r>
              <a:rPr lang="en-US" sz="2400" dirty="0" err="1"/>
              <a:t>wilm’s</a:t>
            </a:r>
            <a:r>
              <a:rPr lang="en-US" sz="2400" dirty="0"/>
              <a:t> tumor, </a:t>
            </a:r>
            <a:r>
              <a:rPr lang="en-US" sz="2400" dirty="0" smtClean="0"/>
              <a:t/>
            </a:r>
            <a:br>
              <a:rPr lang="en-US" sz="2400" dirty="0" smtClean="0"/>
            </a:br>
            <a:r>
              <a:rPr lang="en-US" sz="2400" dirty="0" err="1" smtClean="0"/>
              <a:t>neuroblastoma</a:t>
            </a:r>
            <a:r>
              <a:rPr lang="en-US" sz="2400" dirty="0"/>
              <a:t>, Hodgkin’s disease.</a:t>
            </a:r>
            <a:br>
              <a:rPr lang="en-US" sz="2400" dirty="0"/>
            </a:br>
            <a:r>
              <a:rPr lang="en-US" sz="2400" dirty="0" smtClean="0"/>
              <a:t/>
            </a:r>
            <a:br>
              <a:rPr lang="en-US" sz="2400" dirty="0" smtClean="0"/>
            </a:br>
            <a:r>
              <a:rPr lang="en-US" sz="2400" dirty="0"/>
              <a:t/>
            </a:r>
            <a:br>
              <a:rPr lang="en-US" sz="2400" dirty="0"/>
            </a:br>
            <a:endParaRPr lang="en-US"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0490" y="3429000"/>
            <a:ext cx="4403510" cy="256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108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49962"/>
          </a:xfrm>
        </p:spPr>
        <p:txBody>
          <a:bodyPr>
            <a:normAutofit/>
          </a:bodyPr>
          <a:lstStyle/>
          <a:p>
            <a:pPr algn="l"/>
            <a:r>
              <a:rPr lang="en-US" sz="2800" dirty="0"/>
              <a:t>Vinblastine:</a:t>
            </a:r>
            <a:br>
              <a:rPr lang="en-US" sz="2800" dirty="0"/>
            </a:br>
            <a:r>
              <a:rPr lang="en-US" sz="2800" dirty="0"/>
              <a:t>uses:</a:t>
            </a:r>
            <a:br>
              <a:rPr lang="en-US" sz="2800" dirty="0"/>
            </a:br>
            <a:r>
              <a:rPr lang="en-US" sz="2800" dirty="0"/>
              <a:t>- </a:t>
            </a:r>
            <a:r>
              <a:rPr lang="en-US" sz="2800" dirty="0" err="1"/>
              <a:t>Hodgkins</a:t>
            </a:r>
            <a:r>
              <a:rPr lang="en-US" sz="2800" dirty="0"/>
              <a:t> disease</a:t>
            </a:r>
            <a:br>
              <a:rPr lang="en-US" sz="2800" dirty="0"/>
            </a:br>
            <a:r>
              <a:rPr lang="en-US" sz="2800" dirty="0"/>
              <a:t>- Lymphomas</a:t>
            </a:r>
            <a:br>
              <a:rPr lang="en-US" sz="2800" dirty="0"/>
            </a:br>
            <a:r>
              <a:rPr lang="en-US" sz="2800" dirty="0"/>
              <a:t>- Carcinoma breast</a:t>
            </a:r>
            <a:br>
              <a:rPr lang="en-US" sz="2800" dirty="0"/>
            </a:br>
            <a:r>
              <a:rPr lang="en-US" sz="2800" dirty="0"/>
              <a:t>- Testicular tumors</a:t>
            </a:r>
            <a:br>
              <a:rPr lang="en-US" sz="2800" dirty="0"/>
            </a:br>
            <a:endParaRPr lang="en-US"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28800"/>
            <a:ext cx="3813260" cy="2445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424927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28600"/>
            <a:ext cx="8991600" cy="6324600"/>
          </a:xfrm>
        </p:spPr>
        <p:txBody>
          <a:bodyPr>
            <a:normAutofit/>
          </a:bodyPr>
          <a:lstStyle/>
          <a:p>
            <a:pPr algn="l"/>
            <a:r>
              <a:rPr lang="en-US" sz="2800" dirty="0" err="1" smtClean="0"/>
              <a:t>Podophyllum</a:t>
            </a:r>
            <a:r>
              <a:rPr lang="en-US" sz="2800" dirty="0" smtClean="0"/>
              <a:t>:</a:t>
            </a:r>
            <a:br>
              <a:rPr lang="en-US" sz="2800" dirty="0" smtClean="0"/>
            </a:br>
            <a:r>
              <a:rPr lang="en-US" sz="2800" dirty="0" smtClean="0"/>
              <a:t>1. </a:t>
            </a:r>
            <a:r>
              <a:rPr lang="en-US" sz="2800" dirty="0" err="1" smtClean="0"/>
              <a:t>Podophyllotoxin</a:t>
            </a:r>
            <a:r>
              <a:rPr lang="en-US" sz="2800" dirty="0" smtClean="0"/>
              <a:t>: </a:t>
            </a:r>
            <a:r>
              <a:rPr lang="en-US" sz="2800" dirty="0"/>
              <a:t/>
            </a:r>
            <a:br>
              <a:rPr lang="en-US" sz="2800" dirty="0"/>
            </a:br>
            <a:r>
              <a:rPr lang="en-US" sz="2800" dirty="0" smtClean="0"/>
              <a:t>uses:</a:t>
            </a:r>
            <a:br>
              <a:rPr lang="en-US" sz="2800" dirty="0" smtClean="0"/>
            </a:br>
            <a:r>
              <a:rPr lang="en-US" sz="2800" dirty="0" smtClean="0"/>
              <a:t>- in </a:t>
            </a:r>
            <a:r>
              <a:rPr lang="en-US" sz="2800" dirty="0" err="1" smtClean="0"/>
              <a:t>ttt</a:t>
            </a:r>
            <a:r>
              <a:rPr lang="en-US" sz="2800" dirty="0" smtClean="0"/>
              <a:t> of </a:t>
            </a:r>
            <a:r>
              <a:rPr lang="en-US" sz="2800" dirty="0" err="1" smtClean="0"/>
              <a:t>smalll</a:t>
            </a:r>
            <a:r>
              <a:rPr lang="en-US" sz="2800" dirty="0" smtClean="0"/>
              <a:t> cell carcinoma of lung, </a:t>
            </a:r>
            <a:br>
              <a:rPr lang="en-US" sz="2800" dirty="0" smtClean="0"/>
            </a:br>
            <a:r>
              <a:rPr lang="en-US" sz="2800" dirty="0" smtClean="0"/>
              <a:t>prostrate and testicular carcinomas.</a:t>
            </a:r>
            <a:br>
              <a:rPr lang="en-US" sz="2800" dirty="0" smtClean="0"/>
            </a:br>
            <a:r>
              <a:rPr lang="en-US" sz="2800" dirty="0"/>
              <a:t/>
            </a:r>
            <a:br>
              <a:rPr lang="en-US" sz="2800" dirty="0"/>
            </a:br>
            <a:r>
              <a:rPr lang="en-US" sz="2800" dirty="0" smtClean="0"/>
              <a:t/>
            </a:r>
            <a:br>
              <a:rPr lang="en-US" sz="2800" dirty="0" smtClean="0"/>
            </a:br>
            <a:r>
              <a:rPr lang="en-US" sz="2800" dirty="0"/>
              <a:t>2. </a:t>
            </a:r>
            <a:r>
              <a:rPr lang="en-US" sz="2800" dirty="0" err="1"/>
              <a:t>Etoposide</a:t>
            </a: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t>
            </a:r>
            <a:br>
              <a:rPr lang="en-US" sz="2800" dirty="0" smtClean="0"/>
            </a:br>
            <a:r>
              <a:rPr lang="en-US" sz="2800" dirty="0" smtClean="0"/>
              <a:t/>
            </a:r>
            <a:br>
              <a:rPr lang="en-US" sz="2800" dirty="0" smtClean="0"/>
            </a:br>
            <a:r>
              <a:rPr lang="en-US" sz="2800" dirty="0" smtClean="0"/>
              <a:t>        </a:t>
            </a:r>
            <a:endParaRPr lang="en-US" sz="2800" dirty="0"/>
          </a:p>
        </p:txBody>
      </p:sp>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9800" y="685800"/>
            <a:ext cx="2779523" cy="250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3886200"/>
            <a:ext cx="3965422" cy="2538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44215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610600" cy="6202362"/>
          </a:xfrm>
        </p:spPr>
        <p:txBody>
          <a:bodyPr>
            <a:normAutofit fontScale="90000"/>
          </a:bodyPr>
          <a:lstStyle/>
          <a:p>
            <a:pPr algn="l"/>
            <a:r>
              <a:rPr lang="en-US" sz="2800" dirty="0" smtClean="0"/>
              <a:t>MOA of  </a:t>
            </a:r>
            <a:r>
              <a:rPr lang="en-US" sz="2800" dirty="0" err="1" smtClean="0"/>
              <a:t>Podophyllum</a:t>
            </a:r>
            <a:r>
              <a:rPr lang="en-US" sz="2800" dirty="0" smtClean="0"/>
              <a:t> :</a:t>
            </a:r>
            <a:br>
              <a:rPr lang="en-US" sz="2800" dirty="0" smtClean="0"/>
            </a:br>
            <a:r>
              <a:rPr lang="en-US" sz="2800" dirty="0" smtClean="0"/>
              <a:t>1. Acts by inhibiting topoisomerase II, leads to double-strand breaks in DNA.</a:t>
            </a:r>
            <a:br>
              <a:rPr lang="en-US" sz="2800" dirty="0" smtClean="0"/>
            </a:br>
            <a:r>
              <a:rPr lang="en-US" sz="2800" dirty="0" smtClean="0"/>
              <a:t>2. These drugs are most active in late S &amp; early G2 phase.</a:t>
            </a:r>
            <a:br>
              <a:rPr lang="en-US" sz="2800" dirty="0" smtClean="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endParaRPr lang="en-US" sz="2800" dirty="0"/>
          </a:p>
        </p:txBody>
      </p:sp>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667000"/>
            <a:ext cx="4872037" cy="3425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84431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76200"/>
            <a:ext cx="9144000" cy="6781800"/>
          </a:xfrm>
        </p:spPr>
        <p:txBody>
          <a:bodyPr>
            <a:normAutofit/>
          </a:bodyPr>
          <a:lstStyle/>
          <a:p>
            <a:pPr algn="l"/>
            <a:r>
              <a:rPr lang="en-US" dirty="0" err="1" smtClean="0"/>
              <a:t>Taxenes</a:t>
            </a:r>
            <a:r>
              <a:rPr lang="en-US" dirty="0" smtClean="0"/>
              <a:t>: </a:t>
            </a:r>
            <a:r>
              <a:rPr lang="en-US" sz="3200" dirty="0" smtClean="0"/>
              <a:t/>
            </a:r>
            <a:br>
              <a:rPr lang="en-US" sz="3200" dirty="0" smtClean="0"/>
            </a:br>
            <a:r>
              <a:rPr lang="en-US" sz="3200" dirty="0" smtClean="0"/>
              <a:t>1. </a:t>
            </a:r>
            <a:r>
              <a:rPr lang="en-US" sz="2800" b="1" dirty="0" smtClean="0"/>
              <a:t>Paclitaxel</a:t>
            </a:r>
            <a:r>
              <a:rPr lang="en-US" sz="2800" dirty="0"/>
              <a:t> (</a:t>
            </a:r>
            <a:r>
              <a:rPr lang="en-US" sz="2800" b="1" dirty="0"/>
              <a:t>PTX</a:t>
            </a:r>
            <a:r>
              <a:rPr lang="en-US" sz="2800" dirty="0"/>
              <a:t>), sold under the brand name </a:t>
            </a:r>
            <a:r>
              <a:rPr lang="en-US" sz="2800" b="1" dirty="0" err="1"/>
              <a:t>Taxol</a:t>
            </a:r>
            <a:r>
              <a:rPr lang="en-US" sz="2800" dirty="0"/>
              <a:t> among others, is a </a:t>
            </a:r>
            <a:r>
              <a:rPr lang="en-US" sz="2800" dirty="0">
                <a:hlinkClick r:id="rId2" tooltip="Chemotherapy medication"/>
              </a:rPr>
              <a:t>chemotherapy medication</a:t>
            </a:r>
            <a:r>
              <a:rPr lang="en-US" sz="2800" dirty="0"/>
              <a:t> used to treat </a:t>
            </a:r>
            <a:r>
              <a:rPr lang="en-US" sz="2800" dirty="0">
                <a:hlinkClick r:id="rId3" tooltip="Ovarian cancer"/>
              </a:rPr>
              <a:t>ovarian cancer</a:t>
            </a:r>
            <a:r>
              <a:rPr lang="en-US" sz="2800" dirty="0"/>
              <a:t>, </a:t>
            </a:r>
            <a:r>
              <a:rPr lang="en-US" sz="2800" dirty="0">
                <a:hlinkClick r:id="rId4" tooltip="Esophageal cancer"/>
              </a:rPr>
              <a:t>esophageal cancer</a:t>
            </a:r>
            <a:r>
              <a:rPr lang="en-US" sz="2800" dirty="0"/>
              <a:t>, </a:t>
            </a:r>
            <a:r>
              <a:rPr lang="en-US" sz="2800" dirty="0">
                <a:hlinkClick r:id="rId5" tooltip="Breast cancer"/>
              </a:rPr>
              <a:t>breast cancer</a:t>
            </a:r>
            <a:r>
              <a:rPr lang="en-US" sz="2800" dirty="0"/>
              <a:t>, </a:t>
            </a:r>
            <a:r>
              <a:rPr lang="en-US" sz="2800" dirty="0">
                <a:hlinkClick r:id="rId6" tooltip="Lung cancer"/>
              </a:rPr>
              <a:t>lung cancer</a:t>
            </a:r>
            <a:r>
              <a:rPr lang="en-US" sz="2800" dirty="0"/>
              <a:t>, </a:t>
            </a:r>
            <a:r>
              <a:rPr lang="en-US" sz="2800" dirty="0">
                <a:hlinkClick r:id="rId7" tooltip="Kaposi's sarcoma"/>
              </a:rPr>
              <a:t>Kaposi's sarcoma</a:t>
            </a:r>
            <a:r>
              <a:rPr lang="en-US" sz="2800" dirty="0"/>
              <a:t>, </a:t>
            </a:r>
            <a:r>
              <a:rPr lang="en-US" sz="2800" dirty="0">
                <a:hlinkClick r:id="rId8" tooltip="Cervical cancer"/>
              </a:rPr>
              <a:t>cervical cancer</a:t>
            </a:r>
            <a:r>
              <a:rPr lang="en-US" sz="2800" dirty="0"/>
              <a:t>, and </a:t>
            </a:r>
            <a:r>
              <a:rPr lang="en-US" sz="2800" dirty="0">
                <a:hlinkClick r:id="rId9" tooltip="Pancreatic cancer"/>
              </a:rPr>
              <a:t>pancreatic cancer</a:t>
            </a:r>
            <a:r>
              <a:rPr lang="en-US" sz="2800" dirty="0"/>
              <a:t>. It is </a:t>
            </a:r>
            <a:r>
              <a:rPr lang="en-US" sz="2800" dirty="0" smtClean="0"/>
              <a:t>administered by</a:t>
            </a:r>
            <a:r>
              <a:rPr lang="en-US" sz="2800" dirty="0"/>
              <a:t> </a:t>
            </a:r>
            <a:r>
              <a:rPr lang="en-US" sz="2800" dirty="0" smtClean="0"/>
              <a:t>I.V. </a:t>
            </a:r>
            <a:r>
              <a:rPr lang="en-US" sz="2800" dirty="0"/>
              <a:t> injection. </a:t>
            </a: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r>
              <a:rPr lang="en-US" sz="3200" dirty="0" smtClean="0"/>
              <a:t/>
            </a:r>
            <a:br>
              <a:rPr lang="en-US" sz="3200" dirty="0" smtClean="0"/>
            </a:br>
            <a:endParaRPr lang="en-US" sz="3200" dirty="0"/>
          </a:p>
        </p:txBody>
      </p:sp>
      <p:pic>
        <p:nvPicPr>
          <p:cNvPr id="11269"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4038600"/>
            <a:ext cx="3067050" cy="2073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109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 y="274638"/>
            <a:ext cx="8610600" cy="6278562"/>
          </a:xfrm>
        </p:spPr>
        <p:txBody>
          <a:bodyPr>
            <a:normAutofit fontScale="90000"/>
          </a:bodyPr>
          <a:lstStyle/>
          <a:p>
            <a:pPr algn="l"/>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MOA of </a:t>
            </a:r>
            <a:r>
              <a:rPr lang="en-US" sz="2800" dirty="0" err="1" smtClean="0"/>
              <a:t>Taxol</a:t>
            </a:r>
            <a:r>
              <a:rPr lang="en-US" sz="2800" dirty="0" smtClean="0"/>
              <a:t>(paclitaxel) </a:t>
            </a:r>
            <a:br>
              <a:rPr lang="en-US" sz="2800" dirty="0" smtClean="0"/>
            </a:br>
            <a:r>
              <a:rPr lang="en-US" sz="2800" dirty="0" smtClean="0"/>
              <a:t>- these drugs act by interfering with mitotic spindle.</a:t>
            </a:r>
            <a:br>
              <a:rPr lang="en-US" sz="2800" dirty="0" smtClean="0"/>
            </a:br>
            <a:r>
              <a:rPr lang="en-US" sz="2800" dirty="0" smtClean="0"/>
              <a:t>- they prevent </a:t>
            </a:r>
            <a:r>
              <a:rPr lang="en-US" sz="2800" dirty="0" err="1" smtClean="0"/>
              <a:t>micotubule</a:t>
            </a:r>
            <a:r>
              <a:rPr lang="en-US" sz="2800" dirty="0" smtClean="0"/>
              <a:t> disassembly into tubulin monomers.</a:t>
            </a:r>
            <a:br>
              <a:rPr lang="en-US" sz="2800" dirty="0" smtClean="0"/>
            </a:br>
            <a:r>
              <a:rPr lang="en-US" sz="2800" dirty="0" err="1" smtClean="0"/>
              <a:t>Taxol</a:t>
            </a:r>
            <a:r>
              <a:rPr lang="en-US" sz="2800" dirty="0" smtClean="0"/>
              <a:t> block cell replication, by inhibiting the </a:t>
            </a:r>
            <a:r>
              <a:rPr lang="en-US" sz="2800" dirty="0" err="1" smtClean="0"/>
              <a:t>depolymerization</a:t>
            </a:r>
            <a:r>
              <a:rPr lang="en-US" sz="2800" dirty="0" smtClean="0"/>
              <a:t> of tubulin.</a:t>
            </a:r>
            <a:br>
              <a:rPr lang="en-US" sz="2800" dirty="0" smtClean="0"/>
            </a:br>
            <a:r>
              <a:rPr lang="en-US" sz="2800" dirty="0" smtClean="0"/>
              <a:t/>
            </a:r>
            <a:br>
              <a:rPr lang="en-US" sz="2800" dirty="0" smtClean="0"/>
            </a:br>
            <a:r>
              <a:rPr lang="en-US" sz="2800" dirty="0"/>
              <a:t>* thus, interferes with mitosis </a:t>
            </a:r>
            <a:r>
              <a:rPr lang="en-US" sz="2800" dirty="0" smtClean="0"/>
              <a:t>causing </a:t>
            </a:r>
            <a:r>
              <a:rPr lang="en-US" sz="2800" dirty="0"/>
              <a:t>cell death.</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endParaRPr lang="en-US" sz="2800" dirty="0"/>
          </a:p>
        </p:txBody>
      </p:sp>
    </p:spTree>
    <p:extLst>
      <p:ext uri="{BB962C8B-B14F-4D97-AF65-F5344CB8AC3E}">
        <p14:creationId xmlns:p14="http://schemas.microsoft.com/office/powerpoint/2010/main" val="14481136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76200" y="0"/>
            <a:ext cx="8915400" cy="6858000"/>
          </a:xfrm>
        </p:spPr>
        <p:txBody>
          <a:bodyPr>
            <a:normAutofit fontScale="90000"/>
          </a:bodyPr>
          <a:lstStyle/>
          <a:p>
            <a:pPr algn="l"/>
            <a:r>
              <a:rPr lang="en-US" sz="2800" dirty="0" smtClean="0">
                <a:solidFill>
                  <a:srgbClr val="FF0000"/>
                </a:solidFill>
              </a:rPr>
              <a:t/>
            </a:r>
            <a:br>
              <a:rPr lang="en-US" sz="2800" dirty="0" smtClean="0">
                <a:solidFill>
                  <a:srgbClr val="FF0000"/>
                </a:solidFill>
              </a:rPr>
            </a:br>
            <a:r>
              <a:rPr lang="en-US" sz="2800" dirty="0" smtClean="0">
                <a:solidFill>
                  <a:srgbClr val="FF0000"/>
                </a:solidFill>
              </a:rPr>
              <a:t/>
            </a:r>
            <a:br>
              <a:rPr lang="en-US" sz="2800" dirty="0" smtClean="0">
                <a:solidFill>
                  <a:srgbClr val="FF0000"/>
                </a:solidFill>
              </a:rPr>
            </a:br>
            <a:r>
              <a:rPr lang="en-US" sz="2800" u="sng" dirty="0" err="1" smtClean="0">
                <a:solidFill>
                  <a:srgbClr val="FF0000"/>
                </a:solidFill>
              </a:rPr>
              <a:t>Camptothecin</a:t>
            </a:r>
            <a:r>
              <a:rPr lang="en-US" sz="2800" dirty="0" smtClean="0"/>
              <a:t/>
            </a:r>
            <a:br>
              <a:rPr lang="en-US" sz="2800" dirty="0" smtClean="0"/>
            </a:br>
            <a:r>
              <a:rPr lang="en-US" sz="2800" dirty="0" smtClean="0"/>
              <a:t>uses:</a:t>
            </a:r>
            <a:br>
              <a:rPr lang="en-US" sz="2800" dirty="0" smtClean="0"/>
            </a:br>
            <a:r>
              <a:rPr lang="en-US" sz="2800" dirty="0" smtClean="0"/>
              <a:t>- Ovarian cancers</a:t>
            </a:r>
            <a:br>
              <a:rPr lang="en-US" sz="2800" dirty="0" smtClean="0"/>
            </a:br>
            <a:r>
              <a:rPr lang="en-US" sz="2800" dirty="0" smtClean="0"/>
              <a:t>- Colorectal cancer</a:t>
            </a:r>
            <a:br>
              <a:rPr lang="en-US" sz="2800" dirty="0" smtClean="0"/>
            </a:br>
            <a:r>
              <a:rPr lang="en-US" sz="2800" dirty="0" smtClean="0"/>
              <a:t>- Cancer of neck &amp; head.</a:t>
            </a:r>
            <a:br>
              <a:rPr lang="en-US" sz="2800" dirty="0" smtClean="0"/>
            </a:br>
            <a:r>
              <a:rPr lang="en-US" sz="2800" dirty="0" smtClean="0"/>
              <a:t>- Liver cancer.</a:t>
            </a:r>
            <a:br>
              <a:rPr lang="en-US" sz="2800" dirty="0" smtClean="0"/>
            </a:br>
            <a:r>
              <a:rPr lang="en-US" sz="2800" dirty="0"/>
              <a:t/>
            </a:r>
            <a:br>
              <a:rPr lang="en-US" sz="2800" dirty="0"/>
            </a:br>
            <a:r>
              <a:rPr lang="en-US" sz="2800" dirty="0" smtClean="0"/>
              <a:t>Examples:</a:t>
            </a:r>
            <a:br>
              <a:rPr lang="en-US" sz="2800" dirty="0" smtClean="0"/>
            </a:br>
            <a:r>
              <a:rPr lang="en-US" sz="2800" dirty="0" smtClean="0">
                <a:solidFill>
                  <a:srgbClr val="FF0000"/>
                </a:solidFill>
              </a:rPr>
              <a:t>1. </a:t>
            </a:r>
            <a:r>
              <a:rPr lang="en-US" sz="2800" dirty="0" err="1" smtClean="0">
                <a:solidFill>
                  <a:srgbClr val="FF0000"/>
                </a:solidFill>
              </a:rPr>
              <a:t>Camptothecin</a:t>
            </a:r>
            <a:r>
              <a:rPr lang="en-US" sz="2800" dirty="0" smtClean="0">
                <a:solidFill>
                  <a:srgbClr val="FF0000"/>
                </a:solidFill>
              </a:rPr>
              <a:t>:</a:t>
            </a:r>
            <a:r>
              <a:rPr lang="en-US" sz="2800" dirty="0" smtClean="0"/>
              <a:t/>
            </a:r>
            <a:br>
              <a:rPr lang="en-US" sz="2800" dirty="0" smtClean="0"/>
            </a:br>
            <a:r>
              <a:rPr lang="en-US" sz="2800" dirty="0" smtClean="0"/>
              <a:t>Isolated from </a:t>
            </a:r>
            <a:r>
              <a:rPr lang="en-US" sz="2800" dirty="0" err="1" smtClean="0"/>
              <a:t>comptotheca</a:t>
            </a:r>
            <a:r>
              <a:rPr lang="en-US" sz="2800" dirty="0" smtClean="0"/>
              <a:t> </a:t>
            </a:r>
            <a:r>
              <a:rPr lang="en-US" sz="2800" dirty="0" err="1" smtClean="0"/>
              <a:t>acuminata</a:t>
            </a:r>
            <a:r>
              <a:rPr lang="en-US" sz="2800" dirty="0" smtClean="0"/>
              <a:t> (an </a:t>
            </a:r>
            <a:r>
              <a:rPr lang="en-US" sz="2800" dirty="0" err="1" smtClean="0"/>
              <a:t>ornametal</a:t>
            </a:r>
            <a:r>
              <a:rPr lang="en-US" sz="2800" dirty="0" smtClean="0"/>
              <a:t> tree found in china).</a:t>
            </a:r>
            <a:br>
              <a:rPr lang="en-US" sz="2800" dirty="0" smtClean="0"/>
            </a:br>
            <a:r>
              <a:rPr lang="en-US" sz="2800" dirty="0"/>
              <a:t/>
            </a:r>
            <a:br>
              <a:rPr lang="en-US" sz="2800" dirty="0"/>
            </a:br>
            <a:r>
              <a:rPr lang="en-US" sz="2800" dirty="0" smtClean="0"/>
              <a:t>Mode of action:</a:t>
            </a:r>
            <a:br>
              <a:rPr lang="en-US" sz="2800" dirty="0" smtClean="0"/>
            </a:br>
            <a:r>
              <a:rPr lang="en-US" sz="2800" dirty="0" smtClean="0"/>
              <a:t>- Block topoisomerase I.</a:t>
            </a:r>
            <a:br>
              <a:rPr lang="en-US" sz="2800" dirty="0" smtClean="0"/>
            </a:br>
            <a:r>
              <a:rPr lang="en-US" sz="2800" dirty="0" smtClean="0"/>
              <a:t>- Discontinue because of toxicity.</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endParaRPr lang="en-US" sz="2800" dirty="0"/>
          </a:p>
        </p:txBody>
      </p:sp>
      <p:pic>
        <p:nvPicPr>
          <p:cNvPr id="1331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399" y="4073990"/>
            <a:ext cx="3658435" cy="1919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1900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274638"/>
            <a:ext cx="8686800" cy="6202362"/>
          </a:xfrm>
        </p:spPr>
        <p:txBody>
          <a:bodyPr>
            <a:normAutofit/>
          </a:bodyPr>
          <a:lstStyle/>
          <a:p>
            <a:pPr algn="l"/>
            <a:r>
              <a:rPr lang="en-US" sz="2800" dirty="0" smtClean="0">
                <a:solidFill>
                  <a:srgbClr val="FF0000"/>
                </a:solidFill>
              </a:rPr>
              <a:t>2. </a:t>
            </a:r>
            <a:r>
              <a:rPr lang="en-US" sz="2800" dirty="0" err="1" smtClean="0">
                <a:solidFill>
                  <a:srgbClr val="FF0000"/>
                </a:solidFill>
              </a:rPr>
              <a:t>Topotecan</a:t>
            </a:r>
            <a:r>
              <a:rPr lang="en-US" sz="2800" dirty="0" smtClean="0">
                <a:solidFill>
                  <a:srgbClr val="FF0000"/>
                </a:solidFill>
              </a:rPr>
              <a:t>:</a:t>
            </a:r>
            <a:r>
              <a:rPr lang="en-US" sz="2800" dirty="0" smtClean="0"/>
              <a:t/>
            </a:r>
            <a:br>
              <a:rPr lang="en-US" sz="2800" dirty="0" smtClean="0"/>
            </a:br>
            <a:r>
              <a:rPr lang="en-US" sz="2800" dirty="0" smtClean="0"/>
              <a:t>semi-synthetic, its topoisomerase I-Inhibitor.</a:t>
            </a:r>
            <a:br>
              <a:rPr lang="en-US" sz="2800" dirty="0" smtClean="0"/>
            </a:br>
            <a:r>
              <a:rPr lang="en-US" sz="2800" dirty="0" smtClean="0"/>
              <a:t>- less toxic.</a:t>
            </a:r>
            <a:br>
              <a:rPr lang="en-US" sz="2800" dirty="0" smtClean="0"/>
            </a:br>
            <a:r>
              <a:rPr lang="en-US" sz="2800" dirty="0"/>
              <a:t/>
            </a:r>
            <a:br>
              <a:rPr lang="en-US" sz="2800" dirty="0"/>
            </a:br>
            <a:r>
              <a:rPr lang="en-US" sz="2800" u="sng" dirty="0" smtClean="0">
                <a:solidFill>
                  <a:srgbClr val="0070C0"/>
                </a:solidFill>
              </a:rPr>
              <a:t>Mode of action:</a:t>
            </a:r>
            <a:r>
              <a:rPr lang="en-US" sz="2800" dirty="0" smtClean="0"/>
              <a:t/>
            </a:r>
            <a:br>
              <a:rPr lang="en-US" sz="2800" dirty="0" smtClean="0"/>
            </a:br>
            <a:r>
              <a:rPr lang="en-US" sz="2800" dirty="0" smtClean="0"/>
              <a:t>inhibitor of topoisomerase I, which results in lethal DNA damage during replication as a result of single-strand breaks.</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smtClean="0"/>
              <a:t> </a:t>
            </a:r>
            <a:endParaRPr lang="en-US" sz="2800" dirty="0"/>
          </a:p>
        </p:txBody>
      </p:sp>
      <p:graphicFrame>
        <p:nvGraphicFramePr>
          <p:cNvPr id="3" name="كائن 2"/>
          <p:cNvGraphicFramePr>
            <a:graphicFrameLocks noChangeAspect="1"/>
          </p:cNvGraphicFramePr>
          <p:nvPr>
            <p:extLst>
              <p:ext uri="{D42A27DB-BD31-4B8C-83A1-F6EECF244321}">
                <p14:modId xmlns:p14="http://schemas.microsoft.com/office/powerpoint/2010/main" val="3993108216"/>
              </p:ext>
            </p:extLst>
          </p:nvPr>
        </p:nvGraphicFramePr>
        <p:xfrm>
          <a:off x="1904999" y="3505200"/>
          <a:ext cx="6334881" cy="2381250"/>
        </p:xfrm>
        <a:graphic>
          <a:graphicData uri="http://schemas.openxmlformats.org/presentationml/2006/ole">
            <mc:AlternateContent xmlns:mc="http://schemas.openxmlformats.org/markup-compatibility/2006">
              <mc:Choice xmlns:v="urn:schemas-microsoft-com:vml" Requires="v">
                <p:oleObj spid="_x0000_s14349" name="CS ChemDraw Drawing" r:id="rId3" imgW="5321518" imgH="2000475" progId="ChemDraw.Document.6.0">
                  <p:embed/>
                </p:oleObj>
              </mc:Choice>
              <mc:Fallback>
                <p:oleObj name="CS ChemDraw Drawing" r:id="rId3" imgW="5321518" imgH="2000475" progId="ChemDraw.Document.6.0">
                  <p:embed/>
                  <p:pic>
                    <p:nvPicPr>
                      <p:cNvPr id="0" name=""/>
                      <p:cNvPicPr/>
                      <p:nvPr/>
                    </p:nvPicPr>
                    <p:blipFill>
                      <a:blip r:embed="rId4"/>
                      <a:stretch>
                        <a:fillRect/>
                      </a:stretch>
                    </p:blipFill>
                    <p:spPr>
                      <a:xfrm>
                        <a:off x="1904999" y="3505200"/>
                        <a:ext cx="6334881" cy="2381250"/>
                      </a:xfrm>
                      <a:prstGeom prst="rect">
                        <a:avLst/>
                      </a:prstGeom>
                    </p:spPr>
                  </p:pic>
                </p:oleObj>
              </mc:Fallback>
            </mc:AlternateContent>
          </a:graphicData>
        </a:graphic>
      </p:graphicFrame>
    </p:spTree>
    <p:extLst>
      <p:ext uri="{BB962C8B-B14F-4D97-AF65-F5344CB8AC3E}">
        <p14:creationId xmlns:p14="http://schemas.microsoft.com/office/powerpoint/2010/main" val="237923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74638"/>
            <a:ext cx="8534400" cy="6583362"/>
          </a:xfrm>
        </p:spPr>
        <p:txBody>
          <a:bodyPr>
            <a:normAutofit fontScale="90000"/>
          </a:bodyPr>
          <a:lstStyle/>
          <a:p>
            <a:pPr algn="l"/>
            <a:r>
              <a:rPr lang="en-US" sz="2800" dirty="0" smtClean="0">
                <a:solidFill>
                  <a:srgbClr val="FF0000"/>
                </a:solidFill>
              </a:rPr>
              <a:t>3. </a:t>
            </a:r>
            <a:r>
              <a:rPr lang="en-US" sz="2800" b="1" dirty="0" err="1" smtClean="0">
                <a:solidFill>
                  <a:srgbClr val="FF0000"/>
                </a:solidFill>
              </a:rPr>
              <a:t>Irinotecan</a:t>
            </a:r>
            <a:r>
              <a:rPr lang="en-US" sz="2800" b="1" dirty="0" smtClean="0">
                <a:solidFill>
                  <a:srgbClr val="FF0000"/>
                </a:solidFill>
              </a:rPr>
              <a:t> </a:t>
            </a:r>
            <a:r>
              <a:rPr lang="en-US" sz="2800" b="1" dirty="0" err="1" smtClean="0">
                <a:solidFill>
                  <a:srgbClr val="FF0000"/>
                </a:solidFill>
              </a:rPr>
              <a:t>HCl</a:t>
            </a:r>
            <a:r>
              <a:rPr lang="en-US" sz="2800" b="1" dirty="0" smtClean="0">
                <a:solidFill>
                  <a:srgbClr val="FF0000"/>
                </a:solidFill>
              </a:rPr>
              <a:t> </a:t>
            </a:r>
            <a:r>
              <a:rPr lang="en-US" sz="2800" dirty="0" smtClean="0"/>
              <a:t>(</a:t>
            </a:r>
            <a:r>
              <a:rPr lang="en-US" sz="2800" dirty="0" err="1" smtClean="0"/>
              <a:t>Camptsor</a:t>
            </a:r>
            <a:r>
              <a:rPr lang="en-US" sz="2800" dirty="0" smtClean="0"/>
              <a:t>):</a:t>
            </a:r>
            <a:br>
              <a:rPr lang="en-US" sz="2800" dirty="0" smtClean="0"/>
            </a:br>
            <a:r>
              <a:rPr lang="en-US" sz="2800" dirty="0" smtClean="0"/>
              <a:t>Is relatively in active </a:t>
            </a:r>
            <a:r>
              <a:rPr lang="en-US" sz="2800" dirty="0" err="1" smtClean="0"/>
              <a:t>prodrug</a:t>
            </a:r>
            <a:r>
              <a:rPr lang="en-US" sz="2800" dirty="0" smtClean="0"/>
              <a:t>, which is converted by </a:t>
            </a:r>
            <a:r>
              <a:rPr lang="en-US" sz="2800" dirty="0" err="1" smtClean="0"/>
              <a:t>carboxylesterase</a:t>
            </a:r>
            <a:r>
              <a:rPr lang="en-US" sz="2800" dirty="0" smtClean="0"/>
              <a:t> to SN-38, which is a twofold more potent inhibitor the nuclear enzyme topoisomerase I than is the parent cpd.</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smtClean="0"/>
              <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endParaRPr lang="en-US" sz="2800" dirty="0"/>
          </a:p>
        </p:txBody>
      </p:sp>
      <p:graphicFrame>
        <p:nvGraphicFramePr>
          <p:cNvPr id="3" name="كائن 2"/>
          <p:cNvGraphicFramePr>
            <a:graphicFrameLocks noChangeAspect="1"/>
          </p:cNvGraphicFramePr>
          <p:nvPr>
            <p:extLst>
              <p:ext uri="{D42A27DB-BD31-4B8C-83A1-F6EECF244321}">
                <p14:modId xmlns:p14="http://schemas.microsoft.com/office/powerpoint/2010/main" val="417172327"/>
              </p:ext>
            </p:extLst>
          </p:nvPr>
        </p:nvGraphicFramePr>
        <p:xfrm>
          <a:off x="1752600" y="2362200"/>
          <a:ext cx="4975225" cy="4049713"/>
        </p:xfrm>
        <a:graphic>
          <a:graphicData uri="http://schemas.openxmlformats.org/presentationml/2006/ole">
            <mc:AlternateContent xmlns:mc="http://schemas.openxmlformats.org/markup-compatibility/2006">
              <mc:Choice xmlns:v="urn:schemas-microsoft-com:vml" Requires="v">
                <p:oleObj spid="_x0000_s15372" name="CS ChemDraw Drawing" r:id="rId3" imgW="4975396" imgH="4050422" progId="ChemDraw.Document.6.0">
                  <p:embed/>
                </p:oleObj>
              </mc:Choice>
              <mc:Fallback>
                <p:oleObj name="CS ChemDraw Drawing" r:id="rId3" imgW="4975396" imgH="4050422" progId="ChemDraw.Document.6.0">
                  <p:embed/>
                  <p:pic>
                    <p:nvPicPr>
                      <p:cNvPr id="0" name=""/>
                      <p:cNvPicPr/>
                      <p:nvPr/>
                    </p:nvPicPr>
                    <p:blipFill>
                      <a:blip r:embed="rId4"/>
                      <a:stretch>
                        <a:fillRect/>
                      </a:stretch>
                    </p:blipFill>
                    <p:spPr>
                      <a:xfrm>
                        <a:off x="1752600" y="2362200"/>
                        <a:ext cx="4975225" cy="4049713"/>
                      </a:xfrm>
                      <a:prstGeom prst="rect">
                        <a:avLst/>
                      </a:prstGeom>
                    </p:spPr>
                  </p:pic>
                </p:oleObj>
              </mc:Fallback>
            </mc:AlternateContent>
          </a:graphicData>
        </a:graphic>
      </p:graphicFrame>
    </p:spTree>
    <p:extLst>
      <p:ext uri="{BB962C8B-B14F-4D97-AF65-F5344CB8AC3E}">
        <p14:creationId xmlns:p14="http://schemas.microsoft.com/office/powerpoint/2010/main" val="2401571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381000"/>
            <a:ext cx="8229600" cy="6019800"/>
          </a:xfrm>
        </p:spPr>
        <p:txBody>
          <a:bodyPr>
            <a:normAutofit/>
          </a:bodyPr>
          <a:lstStyle/>
          <a:p>
            <a:pPr algn="l"/>
            <a:r>
              <a:rPr lang="en-US" sz="3200" b="1" dirty="0" smtClean="0">
                <a:solidFill>
                  <a:srgbClr val="FF0000"/>
                </a:solidFill>
              </a:rPr>
              <a:t>Classification of antibiotics </a:t>
            </a:r>
            <a:br>
              <a:rPr lang="en-US" sz="3200" b="1" dirty="0" smtClean="0">
                <a:solidFill>
                  <a:srgbClr val="FF0000"/>
                </a:solidFill>
              </a:rPr>
            </a:br>
            <a:r>
              <a:rPr lang="en-US" sz="3200" dirty="0" smtClean="0"/>
              <a:t>- </a:t>
            </a:r>
            <a:r>
              <a:rPr lang="en-US" sz="3200" dirty="0" err="1" smtClean="0"/>
              <a:t>Anthracycline</a:t>
            </a:r>
            <a:r>
              <a:rPr lang="en-US" sz="3200" dirty="0" smtClean="0"/>
              <a:t> </a:t>
            </a:r>
            <a:br>
              <a:rPr lang="en-US" sz="3200" dirty="0" smtClean="0"/>
            </a:br>
            <a:r>
              <a:rPr lang="en-US" sz="3200" dirty="0" smtClean="0"/>
              <a:t>- </a:t>
            </a:r>
            <a:r>
              <a:rPr lang="en-US" sz="3200" dirty="0" err="1" smtClean="0"/>
              <a:t>Mitomycin</a:t>
            </a:r>
            <a:r>
              <a:rPr lang="en-US" sz="3200" dirty="0" smtClean="0"/>
              <a:t> C</a:t>
            </a:r>
            <a:br>
              <a:rPr lang="en-US" sz="3200" dirty="0" smtClean="0"/>
            </a:br>
            <a:r>
              <a:rPr lang="en-US" sz="3200" dirty="0" smtClean="0"/>
              <a:t>- </a:t>
            </a:r>
            <a:r>
              <a:rPr lang="en-US" sz="3200" dirty="0" err="1" smtClean="0"/>
              <a:t>Bleomycin</a:t>
            </a:r>
            <a:r>
              <a:rPr lang="en-US" sz="3200" dirty="0" smtClean="0"/>
              <a:t/>
            </a:r>
            <a:br>
              <a:rPr lang="en-US" sz="3200" dirty="0" smtClean="0"/>
            </a:br>
            <a:r>
              <a:rPr lang="en-US" sz="3200" dirty="0" smtClean="0"/>
              <a:t>- </a:t>
            </a:r>
            <a:r>
              <a:rPr lang="en-US" sz="3200" dirty="0" err="1" smtClean="0"/>
              <a:t>Actinomycin</a:t>
            </a:r>
            <a:r>
              <a:rPr lang="en-US" sz="3200" dirty="0" smtClean="0"/>
              <a:t> D</a:t>
            </a:r>
            <a:br>
              <a:rPr lang="en-US" sz="3200" dirty="0" smtClean="0"/>
            </a:br>
            <a:endParaRPr lang="en-US" sz="3200" dirty="0"/>
          </a:p>
        </p:txBody>
      </p:sp>
    </p:spTree>
    <p:extLst>
      <p:ext uri="{BB962C8B-B14F-4D97-AF65-F5344CB8AC3E}">
        <p14:creationId xmlns:p14="http://schemas.microsoft.com/office/powerpoint/2010/main" val="2058553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74638"/>
            <a:ext cx="8686800" cy="6430962"/>
          </a:xfrm>
        </p:spPr>
        <p:txBody>
          <a:bodyPr>
            <a:normAutofit/>
          </a:bodyPr>
          <a:lstStyle/>
          <a:p>
            <a:pPr algn="l"/>
            <a:r>
              <a:rPr lang="en-US" sz="2800" dirty="0" smtClean="0">
                <a:solidFill>
                  <a:srgbClr val="FF0000"/>
                </a:solidFill>
              </a:rPr>
              <a:t>Mode of action :</a:t>
            </a:r>
            <a:r>
              <a:rPr lang="en-US" sz="2800" dirty="0" smtClean="0"/>
              <a:t/>
            </a:r>
            <a:br>
              <a:rPr lang="en-US" sz="2800" dirty="0" smtClean="0"/>
            </a:br>
            <a:r>
              <a:rPr lang="en-US" sz="2800" dirty="0" smtClean="0"/>
              <a:t>Is one of promising new class of antineoplastic agent known as </a:t>
            </a:r>
            <a:r>
              <a:rPr lang="en-US" sz="2800" u="sng" dirty="0" smtClean="0">
                <a:solidFill>
                  <a:srgbClr val="002060"/>
                </a:solidFill>
              </a:rPr>
              <a:t>topoisomerase I-inhibitor</a:t>
            </a:r>
            <a:r>
              <a:rPr lang="en-US" sz="2800" dirty="0" smtClean="0"/>
              <a:t>. Which this enzyme plays a key role in maintaining the structure of DNA during translation, transcription, and replication.</a:t>
            </a:r>
            <a:br>
              <a:rPr lang="en-US" sz="2800" dirty="0" smtClean="0"/>
            </a:br>
            <a:r>
              <a:rPr lang="en-US" sz="2800" dirty="0"/>
              <a:t/>
            </a:r>
            <a:br>
              <a:rPr lang="en-US" sz="2800" dirty="0"/>
            </a:br>
            <a:r>
              <a:rPr lang="en-US" sz="2800" dirty="0" smtClean="0"/>
              <a:t/>
            </a:r>
            <a:br>
              <a:rPr lang="en-US" sz="2800" dirty="0" smtClean="0"/>
            </a:br>
            <a:r>
              <a:rPr lang="en-US" sz="2800" dirty="0"/>
              <a:t/>
            </a:r>
            <a:br>
              <a:rPr lang="en-US" sz="2800" dirty="0"/>
            </a:br>
            <a:r>
              <a:rPr lang="en-US" sz="2800" dirty="0" smtClean="0"/>
              <a:t/>
            </a:r>
            <a:br>
              <a:rPr lang="en-US" sz="2800" dirty="0" smtClean="0"/>
            </a:br>
            <a:endParaRPr lang="en-US" sz="2800" dirty="0"/>
          </a:p>
        </p:txBody>
      </p:sp>
    </p:spTree>
    <p:extLst>
      <p:ext uri="{BB962C8B-B14F-4D97-AF65-F5344CB8AC3E}">
        <p14:creationId xmlns:p14="http://schemas.microsoft.com/office/powerpoint/2010/main" val="18994020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0"/>
            <a:ext cx="8763000" cy="6629400"/>
          </a:xfrm>
        </p:spPr>
        <p:txBody>
          <a:bodyPr>
            <a:normAutofit fontScale="90000"/>
          </a:bodyPr>
          <a:lstStyle/>
          <a:p>
            <a:pPr algn="l"/>
            <a:r>
              <a:rPr lang="en-US" sz="3200" dirty="0" smtClean="0"/>
              <a:t>A- </a:t>
            </a:r>
            <a:r>
              <a:rPr lang="en-US" sz="3200" dirty="0" err="1" smtClean="0"/>
              <a:t>Anthracyclines</a:t>
            </a:r>
            <a:r>
              <a:rPr lang="en-US" sz="3200" dirty="0" smtClean="0"/>
              <a:t> :</a:t>
            </a:r>
            <a:r>
              <a:rPr lang="en-US" sz="3200" dirty="0"/>
              <a:t/>
            </a:r>
            <a:br>
              <a:rPr lang="en-US" sz="3200" dirty="0"/>
            </a:br>
            <a:r>
              <a:rPr lang="en-US" sz="3200" dirty="0" err="1" smtClean="0">
                <a:solidFill>
                  <a:srgbClr val="0070C0"/>
                </a:solidFill>
              </a:rPr>
              <a:t>Daunorubicin</a:t>
            </a:r>
            <a:r>
              <a:rPr lang="en-US" sz="3200" dirty="0" smtClean="0">
                <a:solidFill>
                  <a:srgbClr val="0070C0"/>
                </a:solidFill>
              </a:rPr>
              <a:t> &amp; Doxorubicin  </a:t>
            </a:r>
            <a:br>
              <a:rPr lang="en-US" sz="3200" dirty="0" smtClean="0">
                <a:solidFill>
                  <a:srgbClr val="0070C0"/>
                </a:solidFill>
              </a:rPr>
            </a:br>
            <a:r>
              <a:rPr lang="en-US" sz="3100" spc="-190" dirty="0">
                <a:solidFill>
                  <a:srgbClr val="FF0000"/>
                </a:solidFill>
                <a:latin typeface="Times New Roman" pitchFamily="18" charset="0"/>
                <a:ea typeface="+mn-ea"/>
                <a:cs typeface="Times New Roman" pitchFamily="18" charset="0"/>
              </a:rPr>
              <a:t>(Active </a:t>
            </a:r>
            <a:r>
              <a:rPr lang="en-US" sz="3100" spc="-150" dirty="0">
                <a:solidFill>
                  <a:srgbClr val="FF0000"/>
                </a:solidFill>
                <a:latin typeface="Times New Roman" pitchFamily="18" charset="0"/>
                <a:ea typeface="+mn-ea"/>
                <a:cs typeface="Times New Roman" pitchFamily="18" charset="0"/>
              </a:rPr>
              <a:t>against </a:t>
            </a:r>
            <a:r>
              <a:rPr lang="en-US" sz="3100" spc="-204" dirty="0" smtClean="0">
                <a:solidFill>
                  <a:srgbClr val="FF0000"/>
                </a:solidFill>
                <a:latin typeface="Times New Roman" pitchFamily="18" charset="0"/>
                <a:ea typeface="+mn-ea"/>
                <a:cs typeface="Times New Roman" pitchFamily="18" charset="0"/>
              </a:rPr>
              <a:t>acute </a:t>
            </a:r>
            <a:r>
              <a:rPr lang="en-US" sz="3100" spc="-665" dirty="0" smtClean="0">
                <a:solidFill>
                  <a:srgbClr val="FF0000"/>
                </a:solidFill>
                <a:latin typeface="Times New Roman" pitchFamily="18" charset="0"/>
                <a:ea typeface="+mn-ea"/>
                <a:cs typeface="Times New Roman" pitchFamily="18" charset="0"/>
              </a:rPr>
              <a:t> </a:t>
            </a:r>
            <a:r>
              <a:rPr lang="en-US" sz="3100" spc="-195" dirty="0" err="1" smtClean="0">
                <a:solidFill>
                  <a:srgbClr val="FF0000"/>
                </a:solidFill>
                <a:latin typeface="Times New Roman" pitchFamily="18" charset="0"/>
                <a:ea typeface="+mn-ea"/>
                <a:cs typeface="Times New Roman" pitchFamily="18" charset="0"/>
              </a:rPr>
              <a:t>leukemias</a:t>
            </a:r>
            <a:r>
              <a:rPr lang="en-US" sz="3100" spc="-195" dirty="0" smtClean="0">
                <a:solidFill>
                  <a:srgbClr val="FF0000"/>
                </a:solidFill>
                <a:latin typeface="Times New Roman" pitchFamily="18" charset="0"/>
                <a:ea typeface="+mn-ea"/>
                <a:cs typeface="Times New Roman" pitchFamily="18" charset="0"/>
              </a:rPr>
              <a:t>)</a:t>
            </a:r>
            <a:r>
              <a:rPr lang="en-US" sz="3200" spc="-195" dirty="0" smtClean="0">
                <a:solidFill>
                  <a:srgbClr val="001F5F"/>
                </a:solidFill>
                <a:latin typeface="Times New Roman" pitchFamily="18" charset="0"/>
                <a:ea typeface="+mn-ea"/>
                <a:cs typeface="Times New Roman" pitchFamily="18" charset="0"/>
              </a:rPr>
              <a:t/>
            </a:r>
            <a:br>
              <a:rPr lang="en-US" sz="3200" spc="-195" dirty="0" smtClean="0">
                <a:solidFill>
                  <a:srgbClr val="001F5F"/>
                </a:solidFill>
                <a:latin typeface="Times New Roman" pitchFamily="18" charset="0"/>
                <a:ea typeface="+mn-ea"/>
                <a:cs typeface="Times New Roman" pitchFamily="18" charset="0"/>
              </a:rPr>
            </a:br>
            <a:r>
              <a:rPr lang="en-US" sz="3200" spc="-195" dirty="0" smtClean="0">
                <a:solidFill>
                  <a:schemeClr val="accent2">
                    <a:lumMod val="75000"/>
                  </a:schemeClr>
                </a:solidFill>
                <a:latin typeface="Times New Roman" pitchFamily="18" charset="0"/>
                <a:ea typeface="+mn-ea"/>
                <a:cs typeface="Times New Roman" pitchFamily="18" charset="0"/>
              </a:rPr>
              <a:t>(</a:t>
            </a:r>
            <a:r>
              <a:rPr lang="en-US" sz="3200" spc="-195" dirty="0" smtClean="0">
                <a:solidFill>
                  <a:schemeClr val="accent2">
                    <a:lumMod val="75000"/>
                  </a:schemeClr>
                </a:solidFill>
                <a:latin typeface="Times New Roman" pitchFamily="18" charset="0"/>
                <a:cs typeface="Times New Roman" pitchFamily="18" charset="0"/>
              </a:rPr>
              <a:t>active </a:t>
            </a:r>
            <a:r>
              <a:rPr lang="en-US" sz="3200" spc="-145" dirty="0" smtClean="0">
                <a:solidFill>
                  <a:schemeClr val="accent2">
                    <a:lumMod val="75000"/>
                  </a:schemeClr>
                </a:solidFill>
                <a:latin typeface="Times New Roman" pitchFamily="18" charset="0"/>
                <a:cs typeface="Times New Roman" pitchFamily="18" charset="0"/>
              </a:rPr>
              <a:t>against </a:t>
            </a:r>
            <a:r>
              <a:rPr lang="en-US" sz="3200" spc="-155" dirty="0" smtClean="0">
                <a:solidFill>
                  <a:schemeClr val="accent2">
                    <a:lumMod val="75000"/>
                  </a:schemeClr>
                </a:solidFill>
                <a:latin typeface="Times New Roman" pitchFamily="18" charset="0"/>
                <a:cs typeface="Times New Roman" pitchFamily="18" charset="0"/>
              </a:rPr>
              <a:t>broad  </a:t>
            </a:r>
            <a:r>
              <a:rPr lang="en-US" sz="3200" spc="-185" dirty="0" smtClean="0">
                <a:solidFill>
                  <a:schemeClr val="accent2">
                    <a:lumMod val="75000"/>
                  </a:schemeClr>
                </a:solidFill>
                <a:latin typeface="Times New Roman" pitchFamily="18" charset="0"/>
                <a:cs typeface="Times New Roman" pitchFamily="18" charset="0"/>
              </a:rPr>
              <a:t>spectrum</a:t>
            </a:r>
            <a:r>
              <a:rPr lang="en-US" sz="3200" spc="-270" dirty="0" smtClean="0">
                <a:solidFill>
                  <a:schemeClr val="accent2">
                    <a:lumMod val="75000"/>
                  </a:schemeClr>
                </a:solidFill>
                <a:latin typeface="Times New Roman" pitchFamily="18" charset="0"/>
                <a:cs typeface="Times New Roman" pitchFamily="18" charset="0"/>
              </a:rPr>
              <a:t> </a:t>
            </a:r>
            <a:r>
              <a:rPr lang="en-US" sz="3200" spc="-130" dirty="0" smtClean="0">
                <a:solidFill>
                  <a:schemeClr val="accent2">
                    <a:lumMod val="75000"/>
                  </a:schemeClr>
                </a:solidFill>
                <a:latin typeface="Times New Roman" pitchFamily="18" charset="0"/>
                <a:cs typeface="Times New Roman" pitchFamily="18" charset="0"/>
              </a:rPr>
              <a:t>of</a:t>
            </a:r>
            <a:r>
              <a:rPr lang="en-US" sz="3200" spc="-229" dirty="0" smtClean="0">
                <a:solidFill>
                  <a:schemeClr val="accent2">
                    <a:lumMod val="75000"/>
                  </a:schemeClr>
                </a:solidFill>
                <a:latin typeface="Times New Roman" pitchFamily="18" charset="0"/>
                <a:cs typeface="Times New Roman" pitchFamily="18" charset="0"/>
              </a:rPr>
              <a:t> tumor,</a:t>
            </a:r>
            <a:r>
              <a:rPr lang="en-US" sz="3200" spc="-254" dirty="0" smtClean="0">
                <a:solidFill>
                  <a:schemeClr val="accent2">
                    <a:lumMod val="75000"/>
                  </a:schemeClr>
                </a:solidFill>
                <a:latin typeface="Times New Roman" pitchFamily="18" charset="0"/>
                <a:cs typeface="Times New Roman" pitchFamily="18" charset="0"/>
              </a:rPr>
              <a:t> </a:t>
            </a:r>
            <a:r>
              <a:rPr lang="en-US" sz="3200" spc="-170" dirty="0" smtClean="0">
                <a:solidFill>
                  <a:schemeClr val="accent2">
                    <a:lumMod val="75000"/>
                  </a:schemeClr>
                </a:solidFill>
                <a:latin typeface="Times New Roman" pitchFamily="18" charset="0"/>
                <a:cs typeface="Times New Roman" pitchFamily="18" charset="0"/>
              </a:rPr>
              <a:t>including</a:t>
            </a:r>
            <a:r>
              <a:rPr lang="en-US" sz="3200" spc="-250" dirty="0" smtClean="0">
                <a:solidFill>
                  <a:schemeClr val="accent2">
                    <a:lumMod val="75000"/>
                  </a:schemeClr>
                </a:solidFill>
                <a:latin typeface="Times New Roman" pitchFamily="18" charset="0"/>
                <a:cs typeface="Times New Roman" pitchFamily="18" charset="0"/>
              </a:rPr>
              <a:t> </a:t>
            </a:r>
            <a:r>
              <a:rPr lang="en-US" sz="3200" spc="-145" dirty="0" smtClean="0">
                <a:solidFill>
                  <a:schemeClr val="accent2">
                    <a:lumMod val="75000"/>
                  </a:schemeClr>
                </a:solidFill>
                <a:latin typeface="Times New Roman" pitchFamily="18" charset="0"/>
                <a:cs typeface="Times New Roman" pitchFamily="18" charset="0"/>
              </a:rPr>
              <a:t>both</a:t>
            </a:r>
            <a:r>
              <a:rPr lang="en-US" sz="3200" spc="-254" dirty="0" smtClean="0">
                <a:solidFill>
                  <a:schemeClr val="accent2">
                    <a:lumMod val="75000"/>
                  </a:schemeClr>
                </a:solidFill>
                <a:latin typeface="Times New Roman" pitchFamily="18" charset="0"/>
                <a:cs typeface="Times New Roman" pitchFamily="18" charset="0"/>
              </a:rPr>
              <a:t> </a:t>
            </a:r>
            <a:r>
              <a:rPr lang="en-US" sz="3200" spc="-130" dirty="0" smtClean="0">
                <a:solidFill>
                  <a:schemeClr val="accent2">
                    <a:lumMod val="75000"/>
                  </a:schemeClr>
                </a:solidFill>
                <a:latin typeface="Times New Roman" pitchFamily="18" charset="0"/>
                <a:cs typeface="Times New Roman" pitchFamily="18" charset="0"/>
              </a:rPr>
              <a:t>solid</a:t>
            </a:r>
            <a:r>
              <a:rPr lang="en-US" sz="3200" spc="-290" dirty="0" smtClean="0">
                <a:solidFill>
                  <a:schemeClr val="accent2">
                    <a:lumMod val="75000"/>
                  </a:schemeClr>
                </a:solidFill>
                <a:latin typeface="Times New Roman" pitchFamily="18" charset="0"/>
                <a:cs typeface="Times New Roman" pitchFamily="18" charset="0"/>
              </a:rPr>
              <a:t> </a:t>
            </a:r>
            <a:r>
              <a:rPr lang="en-US" sz="3200" spc="-160" dirty="0" smtClean="0">
                <a:solidFill>
                  <a:schemeClr val="accent2">
                    <a:lumMod val="75000"/>
                  </a:schemeClr>
                </a:solidFill>
                <a:latin typeface="Times New Roman" pitchFamily="18" charset="0"/>
                <a:cs typeface="Times New Roman" pitchFamily="18" charset="0"/>
              </a:rPr>
              <a:t>tumor</a:t>
            </a:r>
            <a:r>
              <a:rPr lang="en-US" sz="3200" spc="-254" dirty="0" smtClean="0">
                <a:solidFill>
                  <a:schemeClr val="accent2">
                    <a:lumMod val="75000"/>
                  </a:schemeClr>
                </a:solidFill>
                <a:latin typeface="Times New Roman" pitchFamily="18" charset="0"/>
                <a:cs typeface="Times New Roman" pitchFamily="18" charset="0"/>
              </a:rPr>
              <a:t> </a:t>
            </a:r>
            <a:r>
              <a:rPr lang="en-US" sz="3200" spc="-145" dirty="0" smtClean="0">
                <a:solidFill>
                  <a:schemeClr val="accent2">
                    <a:lumMod val="75000"/>
                  </a:schemeClr>
                </a:solidFill>
                <a:latin typeface="Times New Roman" pitchFamily="18" charset="0"/>
                <a:cs typeface="Times New Roman" pitchFamily="18" charset="0"/>
              </a:rPr>
              <a:t>and  </a:t>
            </a:r>
            <a:r>
              <a:rPr lang="en-US" sz="3200" spc="-175" dirty="0" smtClean="0">
                <a:solidFill>
                  <a:schemeClr val="accent2">
                    <a:lumMod val="75000"/>
                  </a:schemeClr>
                </a:solidFill>
                <a:latin typeface="Times New Roman" pitchFamily="18" charset="0"/>
                <a:cs typeface="Times New Roman" pitchFamily="18" charset="0"/>
              </a:rPr>
              <a:t>hematological).</a:t>
            </a:r>
            <a:r>
              <a:rPr lang="en-US" sz="3200" dirty="0" smtClean="0">
                <a:solidFill>
                  <a:schemeClr val="accent2">
                    <a:lumMod val="75000"/>
                  </a:schemeClr>
                </a:solidFill>
                <a:latin typeface="Times New Roman" pitchFamily="18" charset="0"/>
                <a:cs typeface="Times New Roman" pitchFamily="18" charset="0"/>
              </a:rPr>
              <a:t/>
            </a:r>
            <a:br>
              <a:rPr lang="en-US" sz="3200" dirty="0" smtClean="0">
                <a:solidFill>
                  <a:schemeClr val="accent2">
                    <a:lumMod val="75000"/>
                  </a:schemeClr>
                </a:solidFill>
                <a:latin typeface="Times New Roman" pitchFamily="18" charset="0"/>
                <a:cs typeface="Times New Roman" pitchFamily="18" charset="0"/>
              </a:rPr>
            </a:br>
            <a:r>
              <a:rPr lang="en-US" sz="3200" dirty="0" smtClean="0">
                <a:solidFill>
                  <a:schemeClr val="accent2">
                    <a:lumMod val="75000"/>
                  </a:schemeClr>
                </a:solidFill>
                <a:latin typeface="Times New Roman" pitchFamily="18" charset="0"/>
                <a:cs typeface="Times New Roman" pitchFamily="18" charset="0"/>
              </a:rPr>
              <a:t/>
            </a:r>
            <a:br>
              <a:rPr lang="en-US" sz="3200" dirty="0" smtClean="0">
                <a:solidFill>
                  <a:schemeClr val="accent2">
                    <a:lumMod val="75000"/>
                  </a:schemeClr>
                </a:solidFill>
                <a:latin typeface="Times New Roman" pitchFamily="18" charset="0"/>
                <a:cs typeface="Times New Roman" pitchFamily="18" charset="0"/>
              </a:rPr>
            </a:br>
            <a:r>
              <a:rPr lang="en-US" sz="3200" dirty="0" smtClean="0"/>
              <a:t>* </a:t>
            </a:r>
            <a:r>
              <a:rPr lang="en-US" sz="3200" dirty="0" err="1" smtClean="0"/>
              <a:t>anthracyclines</a:t>
            </a:r>
            <a:r>
              <a:rPr lang="en-US" sz="3200" dirty="0" smtClean="0"/>
              <a:t> are tetracycline rings w⁻ sugar moiety. </a:t>
            </a:r>
            <a:br>
              <a:rPr lang="en-US" sz="3200" dirty="0" smtClean="0"/>
            </a:br>
            <a:r>
              <a:rPr lang="en-US" sz="3200" dirty="0" smtClean="0"/>
              <a:t>* both r- intercalating that block </a:t>
            </a:r>
            <a:br>
              <a:rPr lang="en-US" sz="3200" dirty="0" smtClean="0"/>
            </a:br>
            <a:r>
              <a:rPr lang="en-US" sz="3200" dirty="0" smtClean="0"/>
              <a:t>synthesis of DNA &amp; RNA.</a:t>
            </a:r>
            <a:br>
              <a:rPr lang="en-US" sz="3200" dirty="0" smtClean="0"/>
            </a:br>
            <a:r>
              <a:rPr lang="en-US" sz="3200" dirty="0" smtClean="0"/>
              <a:t>* ACTs on S phase of cell cycle.</a:t>
            </a:r>
            <a:br>
              <a:rPr lang="en-US" sz="3200" dirty="0" smtClean="0"/>
            </a:br>
            <a:r>
              <a:rPr lang="en-US" sz="1600" dirty="0" smtClean="0">
                <a:solidFill>
                  <a:schemeClr val="bg1"/>
                </a:solidFill>
              </a:rPr>
              <a:t>*Doxorubicin is the most important</a:t>
            </a:r>
            <a:br>
              <a:rPr lang="en-US" sz="1600" dirty="0" smtClean="0">
                <a:solidFill>
                  <a:schemeClr val="bg1"/>
                </a:solidFill>
              </a:rPr>
            </a:br>
            <a:r>
              <a:rPr lang="en-US" sz="1600" dirty="0" smtClean="0">
                <a:solidFill>
                  <a:schemeClr val="bg1"/>
                </a:solidFill>
              </a:rPr>
              <a:t>anticancer drug available b₋ of </a:t>
            </a:r>
            <a:br>
              <a:rPr lang="en-US" sz="1600" dirty="0" smtClean="0">
                <a:solidFill>
                  <a:schemeClr val="bg1"/>
                </a:solidFill>
              </a:rPr>
            </a:br>
            <a:r>
              <a:rPr lang="en-US" sz="1600" dirty="0" smtClean="0">
                <a:solidFill>
                  <a:schemeClr val="bg1"/>
                </a:solidFill>
              </a:rPr>
              <a:t>its broad spectrum of activity.</a:t>
            </a:r>
            <a:r>
              <a:rPr lang="en-US" sz="1600" dirty="0">
                <a:solidFill>
                  <a:schemeClr val="bg1"/>
                </a:solidFill>
              </a:rPr>
              <a:t/>
            </a:r>
            <a:br>
              <a:rPr lang="en-US" sz="1600" dirty="0">
                <a:solidFill>
                  <a:schemeClr val="bg1"/>
                </a:solidFill>
              </a:rPr>
            </a:br>
            <a:r>
              <a:rPr lang="en-US" sz="1600" dirty="0" smtClean="0">
                <a:solidFill>
                  <a:schemeClr val="bg1"/>
                </a:solidFill>
              </a:rPr>
              <a:t/>
            </a:r>
            <a:br>
              <a:rPr lang="en-US" sz="1600" dirty="0" smtClean="0">
                <a:solidFill>
                  <a:schemeClr val="bg1"/>
                </a:solidFill>
              </a:rPr>
            </a:br>
            <a:endParaRPr lang="en-US" sz="1600" dirty="0">
              <a:solidFill>
                <a:schemeClr val="bg1"/>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685800"/>
            <a:ext cx="3401291" cy="2438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5490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74638"/>
            <a:ext cx="8915400" cy="6430962"/>
          </a:xfrm>
        </p:spPr>
        <p:txBody>
          <a:bodyPr>
            <a:normAutofit fontScale="90000"/>
          </a:bodyPr>
          <a:lstStyle/>
          <a:p>
            <a:pPr algn="l"/>
            <a:r>
              <a:rPr lang="en-US" sz="3200" dirty="0" err="1" smtClean="0"/>
              <a:t>So,they</a:t>
            </a:r>
            <a:r>
              <a:rPr lang="en-US" sz="3200" dirty="0" smtClean="0"/>
              <a:t> :</a:t>
            </a:r>
            <a:br>
              <a:rPr lang="en-US" sz="3200" dirty="0" smtClean="0"/>
            </a:br>
            <a:r>
              <a:rPr lang="en-US" sz="3200" dirty="0" smtClean="0"/>
              <a:t>1. intercalate (.) base </a:t>
            </a:r>
            <a:r>
              <a:rPr lang="en-US" sz="3200" dirty="0" err="1" smtClean="0"/>
              <a:t>pairse</a:t>
            </a:r>
            <a:r>
              <a:rPr lang="en-US" sz="3200" dirty="0" smtClean="0"/>
              <a:t>.</a:t>
            </a:r>
            <a:br>
              <a:rPr lang="en-US" sz="3200" dirty="0" smtClean="0"/>
            </a:br>
            <a:r>
              <a:rPr lang="en-US" sz="3200" dirty="0" smtClean="0"/>
              <a:t>2. inhibit Topoisomerase II.</a:t>
            </a:r>
            <a:br>
              <a:rPr lang="en-US" sz="3200" dirty="0" smtClean="0"/>
            </a:br>
            <a:r>
              <a:rPr lang="en-US" sz="3200" dirty="0" smtClean="0"/>
              <a:t>3. Generate free radical.</a:t>
            </a:r>
            <a:r>
              <a:rPr lang="en-US" sz="3200" dirty="0"/>
              <a:t/>
            </a:r>
            <a:br>
              <a:rPr lang="en-US" sz="3200" dirty="0"/>
            </a:br>
            <a:r>
              <a:rPr lang="en-US" sz="3200" dirty="0" smtClean="0"/>
              <a:t>They block RNA &amp; DNA synthesis</a:t>
            </a:r>
            <a:br>
              <a:rPr lang="en-US" sz="3200" dirty="0" smtClean="0"/>
            </a:br>
            <a:r>
              <a:rPr lang="en-US" sz="3200" dirty="0" smtClean="0"/>
              <a:t> &amp; cause strand scission.</a:t>
            </a:r>
            <a:br>
              <a:rPr lang="en-US" sz="32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endParaRPr lang="en-US" sz="32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6330" y="990600"/>
            <a:ext cx="3629025"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3815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74638"/>
            <a:ext cx="8839200" cy="6430962"/>
          </a:xfrm>
        </p:spPr>
        <p:txBody>
          <a:bodyPr>
            <a:normAutofit/>
          </a:bodyPr>
          <a:lstStyle/>
          <a:p>
            <a:pPr algn="l"/>
            <a:r>
              <a:rPr lang="en-US" sz="3200" dirty="0" smtClean="0">
                <a:latin typeface="Times New Roman" pitchFamily="18" charset="0"/>
                <a:cs typeface="Times New Roman" pitchFamily="18" charset="0"/>
              </a:rPr>
              <a:t>b. </a:t>
            </a:r>
            <a:r>
              <a:rPr lang="en-US" sz="3200" dirty="0" err="1" smtClean="0">
                <a:latin typeface="Times New Roman" pitchFamily="18" charset="0"/>
                <a:cs typeface="Times New Roman" pitchFamily="18" charset="0"/>
              </a:rPr>
              <a:t>Mitomycin</a:t>
            </a:r>
            <a:r>
              <a:rPr lang="en-US" sz="3200" dirty="0" smtClean="0">
                <a:latin typeface="Times New Roman" pitchFamily="18" charset="0"/>
                <a:cs typeface="Times New Roman" pitchFamily="18" charset="0"/>
              </a:rPr>
              <a:t> C</a:t>
            </a:r>
            <a:br>
              <a:rPr lang="en-US" sz="32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Mechanism of action:</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alkylate DNA  &amp; therapy causes strand </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breakage &amp; inhibition of DNA synthesis.</a:t>
            </a:r>
            <a:br>
              <a:rPr lang="en-US" sz="2400" dirty="0" smtClean="0">
                <a:latin typeface="Times New Roman" pitchFamily="18" charset="0"/>
                <a:cs typeface="Times New Roman" pitchFamily="18" charset="0"/>
              </a:rPr>
            </a:br>
            <a:r>
              <a:rPr lang="en-US" sz="2400" dirty="0" smtClean="0">
                <a:latin typeface="Times New Roman" pitchFamily="18" charset="0"/>
                <a:cs typeface="Times New Roman" pitchFamily="18" charset="0"/>
              </a:rPr>
              <a:t/>
            </a:r>
            <a:br>
              <a:rPr lang="en-US" sz="24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a:latin typeface="Times New Roman" pitchFamily="18" charset="0"/>
                <a:cs typeface="Times New Roman" pitchFamily="18" charset="0"/>
              </a:rPr>
              <a:t/>
            </a:r>
            <a:br>
              <a:rPr lang="en-US" sz="3200" dirty="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r>
              <a:rPr lang="en-US" sz="3200" dirty="0" smtClean="0">
                <a:latin typeface="Times New Roman" pitchFamily="18" charset="0"/>
                <a:cs typeface="Times New Roman" pitchFamily="18" charset="0"/>
              </a:rPr>
              <a:t/>
            </a:r>
            <a:br>
              <a:rPr lang="en-US" sz="3200" dirty="0" smtClean="0">
                <a:latin typeface="Times New Roman" pitchFamily="18" charset="0"/>
                <a:cs typeface="Times New Roman" pitchFamily="18" charset="0"/>
              </a:rPr>
            </a:br>
            <a:endParaRPr lang="en-US" sz="3200" dirty="0">
              <a:latin typeface="Times New Roman" pitchFamily="18" charset="0"/>
              <a:cs typeface="Times New Roman" pitchFamily="18" charset="0"/>
            </a:endParaRPr>
          </a:p>
        </p:txBody>
      </p:sp>
      <p:pic>
        <p:nvPicPr>
          <p:cNvPr id="410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599" y="2895600"/>
            <a:ext cx="5762625"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4580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8812" y="274638"/>
            <a:ext cx="8517988" cy="6126162"/>
          </a:xfrm>
        </p:spPr>
        <p:txBody>
          <a:bodyPr>
            <a:normAutofit fontScale="90000"/>
          </a:bodyPr>
          <a:lstStyle/>
          <a:p>
            <a:pPr marL="13970" marR="311150" algn="l">
              <a:lnSpc>
                <a:spcPct val="100400"/>
              </a:lnSpc>
              <a:spcBef>
                <a:spcPts val="80"/>
              </a:spcBef>
            </a:pPr>
            <a:r>
              <a:rPr lang="en-US" sz="2400" b="1" spc="-5" dirty="0">
                <a:solidFill>
                  <a:srgbClr val="C00000"/>
                </a:solidFill>
                <a:latin typeface="Times New Roman"/>
                <a:cs typeface="Times New Roman"/>
              </a:rPr>
              <a:t>SAR (</a:t>
            </a:r>
            <a:r>
              <a:rPr lang="en-US" sz="2400" b="1" spc="-5" dirty="0" err="1">
                <a:solidFill>
                  <a:srgbClr val="C00000"/>
                </a:solidFill>
                <a:latin typeface="Times New Roman"/>
                <a:cs typeface="Times New Roman"/>
              </a:rPr>
              <a:t>Anthracycline</a:t>
            </a:r>
            <a:r>
              <a:rPr lang="en-US" sz="2400" b="1" spc="-5" dirty="0">
                <a:solidFill>
                  <a:srgbClr val="C00000"/>
                </a:solidFill>
                <a:latin typeface="Times New Roman"/>
                <a:cs typeface="Times New Roman"/>
              </a:rPr>
              <a:t> </a:t>
            </a:r>
            <a:r>
              <a:rPr lang="en-US" sz="2400" b="1" dirty="0">
                <a:solidFill>
                  <a:srgbClr val="C00000"/>
                </a:solidFill>
                <a:latin typeface="Times New Roman"/>
                <a:cs typeface="Times New Roman"/>
              </a:rPr>
              <a:t>antibiotics) </a:t>
            </a:r>
            <a:r>
              <a:rPr lang="en-US" sz="2400" b="1" spc="-5" dirty="0">
                <a:solidFill>
                  <a:srgbClr val="C00000"/>
                </a:solidFill>
                <a:latin typeface="Times New Roman"/>
                <a:cs typeface="Times New Roman"/>
              </a:rPr>
              <a:t>→ Closely </a:t>
            </a:r>
            <a:r>
              <a:rPr lang="en-US" sz="2400" b="1" spc="-10" dirty="0">
                <a:solidFill>
                  <a:srgbClr val="C00000"/>
                </a:solidFill>
                <a:latin typeface="Times New Roman"/>
                <a:cs typeface="Times New Roman"/>
              </a:rPr>
              <a:t>related </a:t>
            </a:r>
            <a:r>
              <a:rPr lang="en-US" sz="2400" b="1" dirty="0">
                <a:solidFill>
                  <a:srgbClr val="C00000"/>
                </a:solidFill>
                <a:latin typeface="Times New Roman"/>
                <a:cs typeface="Times New Roman"/>
              </a:rPr>
              <a:t>to  </a:t>
            </a:r>
            <a:r>
              <a:rPr lang="en-US" sz="2400" b="1" spc="-5" dirty="0">
                <a:solidFill>
                  <a:srgbClr val="C00000"/>
                </a:solidFill>
                <a:latin typeface="Times New Roman"/>
                <a:cs typeface="Times New Roman"/>
              </a:rPr>
              <a:t>tetracycline</a:t>
            </a:r>
            <a:r>
              <a:rPr lang="en-US" sz="2400" dirty="0">
                <a:latin typeface="Times New Roman"/>
                <a:cs typeface="Times New Roman"/>
              </a:rPr>
              <a:t/>
            </a:r>
            <a:br>
              <a:rPr lang="en-US" sz="2400" dirty="0">
                <a:latin typeface="Times New Roman"/>
                <a:cs typeface="Times New Roman"/>
              </a:rPr>
            </a:br>
            <a:r>
              <a:rPr lang="en-US" sz="2400" dirty="0" smtClean="0">
                <a:latin typeface="Times New Roman"/>
                <a:cs typeface="Times New Roman"/>
              </a:rPr>
              <a:t>1</a:t>
            </a:r>
            <a:r>
              <a:rPr lang="en-US" sz="2400" b="1" spc="-5" dirty="0" smtClean="0">
                <a:solidFill>
                  <a:srgbClr val="001F5F"/>
                </a:solidFill>
                <a:latin typeface="Times New Roman"/>
                <a:cs typeface="Times New Roman"/>
              </a:rPr>
              <a:t>. </a:t>
            </a:r>
            <a:r>
              <a:rPr lang="en-US" sz="2400" b="1" spc="-5" dirty="0">
                <a:solidFill>
                  <a:srgbClr val="001F5F"/>
                </a:solidFill>
                <a:latin typeface="Times New Roman"/>
                <a:cs typeface="Times New Roman"/>
              </a:rPr>
              <a:t>Complete </a:t>
            </a:r>
            <a:r>
              <a:rPr lang="en-US" sz="2400" b="1" spc="-10" dirty="0">
                <a:solidFill>
                  <a:srgbClr val="001F5F"/>
                </a:solidFill>
                <a:latin typeface="Times New Roman"/>
                <a:cs typeface="Times New Roman"/>
              </a:rPr>
              <a:t>structure </a:t>
            </a:r>
            <a:r>
              <a:rPr lang="en-US" sz="2400" b="1" spc="-5" dirty="0">
                <a:solidFill>
                  <a:srgbClr val="001F5F"/>
                </a:solidFill>
                <a:latin typeface="Times New Roman"/>
                <a:cs typeface="Times New Roman"/>
              </a:rPr>
              <a:t>is a glycoside </a:t>
            </a:r>
            <a:r>
              <a:rPr lang="en-US" sz="2400" b="1" dirty="0">
                <a:solidFill>
                  <a:srgbClr val="001F5F"/>
                </a:solidFill>
                <a:latin typeface="Times New Roman"/>
                <a:cs typeface="Times New Roman"/>
              </a:rPr>
              <a:t>(Sugar </a:t>
            </a:r>
            <a:r>
              <a:rPr lang="en-US" sz="2400" b="1" spc="-5" dirty="0">
                <a:solidFill>
                  <a:srgbClr val="001F5F"/>
                </a:solidFill>
                <a:latin typeface="Times New Roman"/>
                <a:cs typeface="Times New Roman"/>
              </a:rPr>
              <a:t>and  </a:t>
            </a:r>
            <a:r>
              <a:rPr lang="en-US" sz="2400" b="1" spc="-5" dirty="0" err="1">
                <a:solidFill>
                  <a:srgbClr val="001F5F"/>
                </a:solidFill>
                <a:latin typeface="Times New Roman"/>
                <a:cs typeface="Times New Roman"/>
              </a:rPr>
              <a:t>aglycone</a:t>
            </a:r>
            <a:r>
              <a:rPr lang="en-US" sz="2400" b="1" spc="-5" dirty="0">
                <a:solidFill>
                  <a:srgbClr val="001F5F"/>
                </a:solidFill>
                <a:latin typeface="Times New Roman"/>
                <a:cs typeface="Times New Roman"/>
              </a:rPr>
              <a:t>) </a:t>
            </a:r>
            <a:r>
              <a:rPr lang="en-US" sz="2400" b="1" spc="-20" dirty="0">
                <a:solidFill>
                  <a:srgbClr val="001F5F"/>
                </a:solidFill>
                <a:latin typeface="Times New Roman"/>
                <a:cs typeface="Times New Roman"/>
              </a:rPr>
              <a:t>require </a:t>
            </a:r>
            <a:r>
              <a:rPr lang="en-US" sz="2400" b="1" spc="-5" dirty="0">
                <a:solidFill>
                  <a:srgbClr val="001F5F"/>
                </a:solidFill>
                <a:latin typeface="Times New Roman"/>
                <a:cs typeface="Times New Roman"/>
              </a:rPr>
              <a:t>for</a:t>
            </a:r>
            <a:r>
              <a:rPr lang="en-US" sz="2400" b="1" spc="-45" dirty="0">
                <a:solidFill>
                  <a:srgbClr val="001F5F"/>
                </a:solidFill>
                <a:latin typeface="Times New Roman"/>
                <a:cs typeface="Times New Roman"/>
              </a:rPr>
              <a:t> </a:t>
            </a:r>
            <a:r>
              <a:rPr lang="en-US" sz="2400" b="1" spc="-20" dirty="0">
                <a:solidFill>
                  <a:srgbClr val="001F5F"/>
                </a:solidFill>
                <a:latin typeface="Times New Roman"/>
                <a:cs typeface="Times New Roman"/>
              </a:rPr>
              <a:t>activity.</a:t>
            </a:r>
            <a:r>
              <a:rPr lang="en-US" sz="2400" dirty="0">
                <a:latin typeface="Times New Roman"/>
                <a:cs typeface="Times New Roman"/>
              </a:rPr>
              <a:t/>
            </a:r>
            <a:br>
              <a:rPr lang="en-US" sz="2400" dirty="0">
                <a:latin typeface="Times New Roman"/>
                <a:cs typeface="Times New Roman"/>
              </a:rPr>
            </a:br>
            <a:r>
              <a:rPr lang="en-US" sz="2400" dirty="0" smtClean="0">
                <a:latin typeface="Times New Roman"/>
                <a:cs typeface="Times New Roman"/>
              </a:rPr>
              <a:t>2</a:t>
            </a:r>
            <a:r>
              <a:rPr lang="en-US" sz="2400" b="1" spc="-5" dirty="0" smtClean="0">
                <a:solidFill>
                  <a:srgbClr val="001F5F"/>
                </a:solidFill>
                <a:latin typeface="Times New Roman"/>
                <a:cs typeface="Times New Roman"/>
              </a:rPr>
              <a:t>. Amino </a:t>
            </a:r>
            <a:r>
              <a:rPr lang="en-US" sz="2400" b="1" spc="-15" dirty="0">
                <a:solidFill>
                  <a:srgbClr val="001F5F"/>
                </a:solidFill>
                <a:latin typeface="Times New Roman"/>
                <a:cs typeface="Times New Roman"/>
              </a:rPr>
              <a:t>group </a:t>
            </a:r>
            <a:r>
              <a:rPr lang="en-US" sz="2400" b="1" dirty="0">
                <a:solidFill>
                  <a:srgbClr val="001F5F"/>
                </a:solidFill>
                <a:latin typeface="Times New Roman"/>
                <a:cs typeface="Times New Roman"/>
              </a:rPr>
              <a:t>on </a:t>
            </a:r>
            <a:r>
              <a:rPr lang="en-US" sz="2400" b="1" dirty="0" err="1">
                <a:solidFill>
                  <a:srgbClr val="001F5F"/>
                </a:solidFill>
                <a:latin typeface="Times New Roman"/>
                <a:cs typeface="Times New Roman"/>
              </a:rPr>
              <a:t>daunosamine</a:t>
            </a:r>
            <a:r>
              <a:rPr lang="en-US" sz="2400" b="1" dirty="0">
                <a:solidFill>
                  <a:srgbClr val="001F5F"/>
                </a:solidFill>
                <a:latin typeface="Times New Roman"/>
                <a:cs typeface="Times New Roman"/>
              </a:rPr>
              <a:t> </a:t>
            </a:r>
            <a:r>
              <a:rPr lang="en-US" sz="2400" b="1" spc="-5" dirty="0">
                <a:solidFill>
                  <a:srgbClr val="001F5F"/>
                </a:solidFill>
                <a:latin typeface="Times New Roman"/>
                <a:cs typeface="Times New Roman"/>
              </a:rPr>
              <a:t>sugar important </a:t>
            </a:r>
            <a:r>
              <a:rPr lang="en-US" sz="2400" b="1" dirty="0">
                <a:solidFill>
                  <a:srgbClr val="001F5F"/>
                </a:solidFill>
                <a:latin typeface="Times New Roman"/>
                <a:cs typeface="Times New Roman"/>
              </a:rPr>
              <a:t>for  </a:t>
            </a:r>
            <a:r>
              <a:rPr lang="en-US" sz="2400" b="1" spc="-20" dirty="0">
                <a:solidFill>
                  <a:srgbClr val="001F5F"/>
                </a:solidFill>
                <a:latin typeface="Times New Roman"/>
                <a:cs typeface="Times New Roman"/>
              </a:rPr>
              <a:t>activity.</a:t>
            </a:r>
            <a:r>
              <a:rPr lang="en-US" sz="2400" dirty="0">
                <a:latin typeface="Times New Roman"/>
                <a:cs typeface="Times New Roman"/>
              </a:rPr>
              <a:t/>
            </a:r>
            <a:br>
              <a:rPr lang="en-US" sz="2400" dirty="0">
                <a:latin typeface="Times New Roman"/>
                <a:cs typeface="Times New Roman"/>
              </a:rPr>
            </a:br>
            <a:r>
              <a:rPr lang="en-US" sz="2400" dirty="0" smtClean="0">
                <a:latin typeface="Times New Roman"/>
                <a:cs typeface="Times New Roman"/>
              </a:rPr>
              <a:t>3</a:t>
            </a:r>
            <a:r>
              <a:rPr lang="en-US" sz="2400" b="1" spc="-5" dirty="0" smtClean="0">
                <a:solidFill>
                  <a:srgbClr val="001F5F"/>
                </a:solidFill>
                <a:latin typeface="Times New Roman"/>
                <a:cs typeface="Times New Roman"/>
              </a:rPr>
              <a:t>. C-13 </a:t>
            </a:r>
            <a:r>
              <a:rPr lang="en-US" sz="2400" b="1" spc="-5" dirty="0">
                <a:solidFill>
                  <a:srgbClr val="001F5F"/>
                </a:solidFill>
                <a:latin typeface="Times New Roman"/>
                <a:cs typeface="Times New Roman"/>
              </a:rPr>
              <a:t>carbonyl can </a:t>
            </a:r>
            <a:r>
              <a:rPr lang="en-US" sz="2400" b="1" spc="-10" dirty="0">
                <a:solidFill>
                  <a:srgbClr val="001F5F"/>
                </a:solidFill>
                <a:latin typeface="Times New Roman"/>
                <a:cs typeface="Times New Roman"/>
              </a:rPr>
              <a:t>reduced </a:t>
            </a:r>
            <a:r>
              <a:rPr lang="en-US" sz="2400" b="1" spc="-5" dirty="0">
                <a:solidFill>
                  <a:srgbClr val="001F5F"/>
                </a:solidFill>
                <a:latin typeface="Times New Roman"/>
                <a:cs typeface="Times New Roman"/>
              </a:rPr>
              <a:t>to alcohol</a:t>
            </a:r>
            <a:r>
              <a:rPr lang="en-US" sz="2400" b="1" spc="40" dirty="0">
                <a:solidFill>
                  <a:srgbClr val="001F5F"/>
                </a:solidFill>
                <a:latin typeface="Times New Roman"/>
                <a:cs typeface="Times New Roman"/>
              </a:rPr>
              <a:t> </a:t>
            </a:r>
            <a:r>
              <a:rPr lang="en-US" sz="2400" b="1" spc="-5" dirty="0">
                <a:solidFill>
                  <a:srgbClr val="001F5F"/>
                </a:solidFill>
                <a:latin typeface="Times New Roman"/>
                <a:cs typeface="Times New Roman"/>
              </a:rPr>
              <a:t>generate</a:t>
            </a:r>
            <a:r>
              <a:rPr lang="en-US" sz="2400" dirty="0">
                <a:latin typeface="Times New Roman"/>
                <a:cs typeface="Times New Roman"/>
              </a:rPr>
              <a:t/>
            </a:r>
            <a:br>
              <a:rPr lang="en-US" sz="2400" dirty="0">
                <a:latin typeface="Times New Roman"/>
                <a:cs typeface="Times New Roman"/>
              </a:rPr>
            </a:br>
            <a:r>
              <a:rPr lang="en-US" sz="2400" b="1" spc="-5" dirty="0">
                <a:solidFill>
                  <a:srgbClr val="001F5F"/>
                </a:solidFill>
                <a:latin typeface="Times New Roman"/>
                <a:cs typeface="Times New Roman"/>
              </a:rPr>
              <a:t>inactive </a:t>
            </a:r>
            <a:r>
              <a:rPr lang="en-US" sz="2400" b="1" dirty="0">
                <a:solidFill>
                  <a:srgbClr val="001F5F"/>
                </a:solidFill>
                <a:latin typeface="Times New Roman"/>
                <a:cs typeface="Times New Roman"/>
              </a:rPr>
              <a:t>(or </a:t>
            </a:r>
            <a:r>
              <a:rPr lang="en-US" sz="2400" b="1" spc="-5" dirty="0">
                <a:solidFill>
                  <a:srgbClr val="001F5F"/>
                </a:solidFill>
                <a:latin typeface="Times New Roman"/>
                <a:cs typeface="Times New Roman"/>
              </a:rPr>
              <a:t>less active) metabolite, the larger </a:t>
            </a:r>
            <a:r>
              <a:rPr lang="en-US" sz="2400" b="1" spc="15" dirty="0">
                <a:solidFill>
                  <a:srgbClr val="001F5F"/>
                </a:solidFill>
                <a:latin typeface="Times New Roman"/>
                <a:cs typeface="Times New Roman"/>
              </a:rPr>
              <a:t>R</a:t>
            </a:r>
            <a:r>
              <a:rPr lang="en-US" sz="2400" b="1" spc="22" baseline="-25525" dirty="0">
                <a:solidFill>
                  <a:srgbClr val="001F5F"/>
                </a:solidFill>
                <a:latin typeface="Times New Roman"/>
                <a:cs typeface="Times New Roman"/>
              </a:rPr>
              <a:t>2 </a:t>
            </a:r>
            <a:r>
              <a:rPr lang="en-US" sz="2400" b="1" spc="-10" dirty="0">
                <a:solidFill>
                  <a:srgbClr val="001F5F"/>
                </a:solidFill>
                <a:latin typeface="Times New Roman"/>
                <a:cs typeface="Times New Roman"/>
              </a:rPr>
              <a:t>group,  </a:t>
            </a:r>
            <a:r>
              <a:rPr lang="en-US" sz="2400" b="1" spc="-5" dirty="0">
                <a:solidFill>
                  <a:srgbClr val="001F5F"/>
                </a:solidFill>
                <a:latin typeface="Times New Roman"/>
                <a:cs typeface="Times New Roman"/>
              </a:rPr>
              <a:t>the slower </a:t>
            </a:r>
            <a:r>
              <a:rPr lang="en-US" sz="2400" b="1" dirty="0">
                <a:solidFill>
                  <a:srgbClr val="001F5F"/>
                </a:solidFill>
                <a:latin typeface="Times New Roman"/>
                <a:cs typeface="Times New Roman"/>
              </a:rPr>
              <a:t>this </a:t>
            </a:r>
            <a:r>
              <a:rPr lang="en-US" sz="2400" b="1" spc="-10" dirty="0">
                <a:solidFill>
                  <a:srgbClr val="001F5F"/>
                </a:solidFill>
                <a:latin typeface="Times New Roman"/>
                <a:cs typeface="Times New Roman"/>
              </a:rPr>
              <a:t>reaction </a:t>
            </a:r>
            <a:r>
              <a:rPr lang="en-US" sz="2400" b="1" spc="-5" dirty="0">
                <a:solidFill>
                  <a:srgbClr val="001F5F"/>
                </a:solidFill>
                <a:latin typeface="Times New Roman"/>
                <a:cs typeface="Times New Roman"/>
              </a:rPr>
              <a:t>takes </a:t>
            </a:r>
            <a:r>
              <a:rPr lang="en-US" sz="2400" b="1" dirty="0">
                <a:solidFill>
                  <a:srgbClr val="001F5F"/>
                </a:solidFill>
                <a:latin typeface="Times New Roman"/>
                <a:cs typeface="Times New Roman"/>
              </a:rPr>
              <a:t>place </a:t>
            </a:r>
            <a:r>
              <a:rPr lang="en-US" sz="2400" b="1" spc="-5" dirty="0">
                <a:solidFill>
                  <a:srgbClr val="001F5F"/>
                </a:solidFill>
                <a:latin typeface="Times New Roman"/>
                <a:cs typeface="Times New Roman"/>
              </a:rPr>
              <a:t>and the </a:t>
            </a:r>
            <a:r>
              <a:rPr lang="en-US" sz="2400" b="1" spc="-15" dirty="0">
                <a:solidFill>
                  <a:srgbClr val="001F5F"/>
                </a:solidFill>
                <a:latin typeface="Times New Roman"/>
                <a:cs typeface="Times New Roman"/>
              </a:rPr>
              <a:t>more</a:t>
            </a:r>
            <a:r>
              <a:rPr lang="en-US" sz="2400" b="1" spc="-45" dirty="0">
                <a:solidFill>
                  <a:srgbClr val="001F5F"/>
                </a:solidFill>
                <a:latin typeface="Times New Roman"/>
                <a:cs typeface="Times New Roman"/>
              </a:rPr>
              <a:t> </a:t>
            </a:r>
            <a:r>
              <a:rPr lang="en-US" sz="2400" b="1" dirty="0" smtClean="0">
                <a:solidFill>
                  <a:srgbClr val="001F5F"/>
                </a:solidFill>
                <a:latin typeface="Times New Roman"/>
                <a:cs typeface="Times New Roman"/>
              </a:rPr>
              <a:t>active</a:t>
            </a:r>
            <a:r>
              <a:rPr lang="en-US" sz="2400" dirty="0" smtClean="0">
                <a:latin typeface="Times New Roman"/>
                <a:cs typeface="Times New Roman"/>
              </a:rPr>
              <a:t> </a:t>
            </a:r>
            <a:r>
              <a:rPr lang="en-US" sz="2400" b="1" spc="-5" dirty="0" smtClean="0">
                <a:solidFill>
                  <a:srgbClr val="001F5F"/>
                </a:solidFill>
                <a:latin typeface="Times New Roman"/>
                <a:cs typeface="Times New Roman"/>
              </a:rPr>
              <a:t>the </a:t>
            </a:r>
            <a:r>
              <a:rPr lang="en-US" sz="2400" b="1" spc="-5" dirty="0" err="1">
                <a:solidFill>
                  <a:srgbClr val="001F5F"/>
                </a:solidFill>
                <a:latin typeface="Times New Roman"/>
                <a:cs typeface="Times New Roman"/>
              </a:rPr>
              <a:t>anthracycline</a:t>
            </a:r>
            <a:r>
              <a:rPr lang="en-US" sz="2400" b="1" spc="-5" dirty="0">
                <a:solidFill>
                  <a:srgbClr val="001F5F"/>
                </a:solidFill>
                <a:latin typeface="Times New Roman"/>
                <a:cs typeface="Times New Roman"/>
              </a:rPr>
              <a:t> as in</a:t>
            </a:r>
            <a:r>
              <a:rPr lang="en-US" sz="2400" b="1" spc="10" dirty="0">
                <a:solidFill>
                  <a:srgbClr val="001F5F"/>
                </a:solidFill>
                <a:latin typeface="Times New Roman"/>
                <a:cs typeface="Times New Roman"/>
              </a:rPr>
              <a:t> </a:t>
            </a:r>
            <a:r>
              <a:rPr lang="en-US" sz="2400" b="1" spc="-5" dirty="0">
                <a:solidFill>
                  <a:srgbClr val="001F5F"/>
                </a:solidFill>
                <a:latin typeface="Times New Roman"/>
                <a:cs typeface="Times New Roman"/>
              </a:rPr>
              <a:t>doxorubicin</a:t>
            </a:r>
            <a:r>
              <a:rPr lang="en-US" sz="2400" b="1" spc="-5" dirty="0" smtClean="0">
                <a:solidFill>
                  <a:srgbClr val="001F5F"/>
                </a:solidFill>
                <a:latin typeface="Times New Roman"/>
                <a:cs typeface="Times New Roman"/>
              </a:rPr>
              <a:t>.</a:t>
            </a:r>
            <a:br>
              <a:rPr lang="en-US" sz="2400" b="1" spc="-5" dirty="0" smtClean="0">
                <a:solidFill>
                  <a:srgbClr val="001F5F"/>
                </a:solidFill>
                <a:latin typeface="Times New Roman"/>
                <a:cs typeface="Times New Roman"/>
              </a:rPr>
            </a:br>
            <a:r>
              <a:rPr lang="en-US" sz="2400" b="1" spc="-5" dirty="0" smtClean="0">
                <a:solidFill>
                  <a:srgbClr val="001F5F"/>
                </a:solidFill>
                <a:latin typeface="Times New Roman"/>
                <a:cs typeface="Times New Roman"/>
              </a:rPr>
              <a:t/>
            </a:r>
            <a:br>
              <a:rPr lang="en-US" sz="2400" b="1" spc="-5" dirty="0" smtClean="0">
                <a:solidFill>
                  <a:srgbClr val="001F5F"/>
                </a:solidFill>
                <a:latin typeface="Times New Roman"/>
                <a:cs typeface="Times New Roman"/>
              </a:rPr>
            </a:br>
            <a:r>
              <a:rPr lang="en-US" sz="2400" b="1" spc="-5" dirty="0">
                <a:solidFill>
                  <a:srgbClr val="001F5F"/>
                </a:solidFill>
                <a:latin typeface="Times New Roman"/>
                <a:cs typeface="Times New Roman"/>
              </a:rPr>
              <a:t/>
            </a:r>
            <a:br>
              <a:rPr lang="en-US" sz="2400" b="1" spc="-5" dirty="0">
                <a:solidFill>
                  <a:srgbClr val="001F5F"/>
                </a:solidFill>
                <a:latin typeface="Times New Roman"/>
                <a:cs typeface="Times New Roman"/>
              </a:rPr>
            </a:br>
            <a:r>
              <a:rPr lang="en-US" sz="2400" b="1" spc="-5" dirty="0" smtClean="0">
                <a:solidFill>
                  <a:srgbClr val="001F5F"/>
                </a:solidFill>
                <a:latin typeface="Times New Roman"/>
                <a:cs typeface="Times New Roman"/>
              </a:rPr>
              <a:t/>
            </a:r>
            <a:br>
              <a:rPr lang="en-US" sz="2400" b="1" spc="-5" dirty="0" smtClean="0">
                <a:solidFill>
                  <a:srgbClr val="001F5F"/>
                </a:solidFill>
                <a:latin typeface="Times New Roman"/>
                <a:cs typeface="Times New Roman"/>
              </a:rPr>
            </a:br>
            <a:r>
              <a:rPr lang="en-US" sz="2400" b="1" spc="-5" dirty="0">
                <a:solidFill>
                  <a:srgbClr val="001F5F"/>
                </a:solidFill>
                <a:latin typeface="Times New Roman"/>
                <a:cs typeface="Times New Roman"/>
              </a:rPr>
              <a:t/>
            </a:r>
            <a:br>
              <a:rPr lang="en-US" sz="2400" b="1" spc="-5" dirty="0">
                <a:solidFill>
                  <a:srgbClr val="001F5F"/>
                </a:solidFill>
                <a:latin typeface="Times New Roman"/>
                <a:cs typeface="Times New Roman"/>
              </a:rPr>
            </a:br>
            <a:r>
              <a:rPr lang="en-US" sz="2400" b="1" spc="-5" dirty="0" smtClean="0">
                <a:solidFill>
                  <a:srgbClr val="001F5F"/>
                </a:solidFill>
                <a:latin typeface="Times New Roman"/>
                <a:cs typeface="Times New Roman"/>
              </a:rPr>
              <a:t/>
            </a:r>
            <a:br>
              <a:rPr lang="en-US" sz="2400" b="1" spc="-5" dirty="0" smtClean="0">
                <a:solidFill>
                  <a:srgbClr val="001F5F"/>
                </a:solidFill>
                <a:latin typeface="Times New Roman"/>
                <a:cs typeface="Times New Roman"/>
              </a:rPr>
            </a:br>
            <a:r>
              <a:rPr lang="en-US" sz="2400" b="1" spc="-5" dirty="0">
                <a:solidFill>
                  <a:srgbClr val="001F5F"/>
                </a:solidFill>
                <a:latin typeface="Times New Roman"/>
                <a:cs typeface="Times New Roman"/>
              </a:rPr>
              <a:t/>
            </a:r>
            <a:br>
              <a:rPr lang="en-US" sz="2400" b="1" spc="-5" dirty="0">
                <a:solidFill>
                  <a:srgbClr val="001F5F"/>
                </a:solidFill>
                <a:latin typeface="Times New Roman"/>
                <a:cs typeface="Times New Roman"/>
              </a:rPr>
            </a:br>
            <a:r>
              <a:rPr lang="en-US" sz="2400" b="1" spc="-5" dirty="0" smtClean="0">
                <a:solidFill>
                  <a:srgbClr val="001F5F"/>
                </a:solidFill>
                <a:latin typeface="Times New Roman"/>
                <a:cs typeface="Times New Roman"/>
              </a:rPr>
              <a:t/>
            </a:r>
            <a:br>
              <a:rPr lang="en-US" sz="2400" b="1" spc="-5" dirty="0" smtClean="0">
                <a:solidFill>
                  <a:srgbClr val="001F5F"/>
                </a:solidFill>
                <a:latin typeface="Times New Roman"/>
                <a:cs typeface="Times New Roman"/>
              </a:rPr>
            </a:br>
            <a:r>
              <a:rPr lang="en-US" sz="2400" b="1" spc="-5" dirty="0">
                <a:solidFill>
                  <a:srgbClr val="001F5F"/>
                </a:solidFill>
                <a:latin typeface="Times New Roman"/>
                <a:cs typeface="Times New Roman"/>
              </a:rPr>
              <a:t/>
            </a:r>
            <a:br>
              <a:rPr lang="en-US" sz="2400" b="1" spc="-5" dirty="0">
                <a:solidFill>
                  <a:srgbClr val="001F5F"/>
                </a:solidFill>
                <a:latin typeface="Times New Roman"/>
                <a:cs typeface="Times New Roman"/>
              </a:rPr>
            </a:br>
            <a:r>
              <a:rPr lang="en-US" sz="2400" b="1" spc="-5" dirty="0" smtClean="0">
                <a:solidFill>
                  <a:srgbClr val="001F5F"/>
                </a:solidFill>
                <a:latin typeface="Times New Roman"/>
                <a:cs typeface="Times New Roman"/>
              </a:rPr>
              <a:t/>
            </a:r>
            <a:br>
              <a:rPr lang="en-US" sz="2400" b="1" spc="-5" dirty="0" smtClean="0">
                <a:solidFill>
                  <a:srgbClr val="001F5F"/>
                </a:solidFill>
                <a:latin typeface="Times New Roman"/>
                <a:cs typeface="Times New Roman"/>
              </a:rPr>
            </a:br>
            <a:r>
              <a:rPr lang="en-US" sz="2400" dirty="0">
                <a:latin typeface="Times New Roman"/>
                <a:cs typeface="Times New Roman"/>
              </a:rPr>
              <a:t/>
            </a:r>
            <a:br>
              <a:rPr lang="en-US" sz="2400" dirty="0">
                <a:latin typeface="Times New Roman"/>
                <a:cs typeface="Times New Roman"/>
              </a:rPr>
            </a:br>
            <a:endParaRPr lang="en-US"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7488" y="3048000"/>
            <a:ext cx="4791749" cy="343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66674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6049962"/>
          </a:xfrm>
        </p:spPr>
        <p:txBody>
          <a:bodyPr>
            <a:normAutofit/>
          </a:bodyPr>
          <a:lstStyle/>
          <a:p>
            <a:endParaRPr lang="en-US" sz="2800" dirty="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457200"/>
            <a:ext cx="6858000" cy="612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23772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274638"/>
            <a:ext cx="8763000" cy="6049962"/>
          </a:xfrm>
        </p:spPr>
        <p:txBody>
          <a:bodyPr>
            <a:normAutofit/>
          </a:bodyPr>
          <a:lstStyle/>
          <a:p>
            <a:pPr algn="l"/>
            <a:r>
              <a:rPr lang="en-US" sz="3200" dirty="0" smtClean="0">
                <a:solidFill>
                  <a:srgbClr val="FF0000"/>
                </a:solidFill>
              </a:rPr>
              <a:t>C- </a:t>
            </a:r>
            <a:r>
              <a:rPr lang="en-US" sz="3200" dirty="0" err="1" smtClean="0">
                <a:solidFill>
                  <a:srgbClr val="FF0000"/>
                </a:solidFill>
              </a:rPr>
              <a:t>Actinomycin</a:t>
            </a:r>
            <a:r>
              <a:rPr lang="en-US" sz="3200" dirty="0" smtClean="0">
                <a:solidFill>
                  <a:srgbClr val="FF0000"/>
                </a:solidFill>
              </a:rPr>
              <a:t> D</a:t>
            </a:r>
            <a:r>
              <a:rPr lang="en-US" sz="3200" dirty="0" smtClean="0"/>
              <a:t/>
            </a:r>
            <a:br>
              <a:rPr lang="en-US" sz="3200" dirty="0" smtClean="0"/>
            </a:br>
            <a:r>
              <a:rPr lang="en-US" sz="2800" dirty="0" smtClean="0"/>
              <a:t>- </a:t>
            </a:r>
            <a:r>
              <a:rPr lang="en-US" sz="2000" dirty="0" smtClean="0"/>
              <a:t>Intercalates DNA and prevent ( DNA transcription &amp; mRNA synthesis.</a:t>
            </a:r>
            <a:br>
              <a:rPr lang="en-US" sz="2000" dirty="0" smtClean="0"/>
            </a:br>
            <a:r>
              <a:rPr lang="en-US" sz="2800" dirty="0" smtClean="0"/>
              <a:t>* </a:t>
            </a:r>
            <a:r>
              <a:rPr lang="en-US" sz="2000" dirty="0" smtClean="0"/>
              <a:t>it is given I.V. (its clinical use is limited to the </a:t>
            </a:r>
            <a:r>
              <a:rPr lang="en-US" sz="2000" dirty="0" err="1" smtClean="0"/>
              <a:t>ttt</a:t>
            </a:r>
            <a:r>
              <a:rPr lang="en-US" sz="2000" dirty="0" smtClean="0"/>
              <a:t> of trophoblastic(gestational) tumors and </a:t>
            </a:r>
            <a:r>
              <a:rPr lang="en-US" sz="2000" dirty="0" err="1" smtClean="0"/>
              <a:t>ttt</a:t>
            </a:r>
            <a:r>
              <a:rPr lang="en-US" sz="2000" dirty="0" smtClean="0"/>
              <a:t> of pediatric tumors.</a:t>
            </a:r>
            <a:br>
              <a:rPr lang="en-US" sz="2000" dirty="0" smtClean="0"/>
            </a:br>
            <a:r>
              <a:rPr lang="en-US" sz="3200" dirty="0"/>
              <a:t/>
            </a:r>
            <a:br>
              <a:rPr lang="en-US" sz="3200" dirty="0"/>
            </a:br>
            <a:r>
              <a:rPr lang="en-US" sz="3200" dirty="0" smtClean="0"/>
              <a:t/>
            </a:r>
            <a:br>
              <a:rPr lang="en-US" sz="3200" dirty="0" smtClean="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a:t/>
            </a:r>
            <a:br>
              <a:rPr lang="en-US" sz="3200" dirty="0"/>
            </a:br>
            <a:r>
              <a:rPr lang="en-US" sz="3200" dirty="0" smtClean="0"/>
              <a:t/>
            </a:r>
            <a:br>
              <a:rPr lang="en-US" sz="3200" dirty="0" smtClean="0"/>
            </a:br>
            <a:r>
              <a:rPr lang="en-US" sz="3200" dirty="0" smtClean="0"/>
              <a:t> </a:t>
            </a:r>
            <a:endParaRPr lang="en-US" sz="3200" dirty="0"/>
          </a:p>
        </p:txBody>
      </p:sp>
      <p:graphicFrame>
        <p:nvGraphicFramePr>
          <p:cNvPr id="3" name="كائن 2"/>
          <p:cNvGraphicFramePr>
            <a:graphicFrameLocks noChangeAspect="1"/>
          </p:cNvGraphicFramePr>
          <p:nvPr>
            <p:extLst>
              <p:ext uri="{D42A27DB-BD31-4B8C-83A1-F6EECF244321}">
                <p14:modId xmlns:p14="http://schemas.microsoft.com/office/powerpoint/2010/main" val="3295607314"/>
              </p:ext>
            </p:extLst>
          </p:nvPr>
        </p:nvGraphicFramePr>
        <p:xfrm>
          <a:off x="3429000" y="2590800"/>
          <a:ext cx="4624387" cy="3375025"/>
        </p:xfrm>
        <a:graphic>
          <a:graphicData uri="http://schemas.openxmlformats.org/presentationml/2006/ole">
            <mc:AlternateContent xmlns:mc="http://schemas.openxmlformats.org/markup-compatibility/2006">
              <mc:Choice xmlns:v="urn:schemas-microsoft-com:vml" Requires="v">
                <p:oleObj spid="_x0000_s5140" name="CS ChemDraw Drawing" r:id="rId3" imgW="4625064" imgH="3375563" progId="ChemDraw.Document.6.0">
                  <p:embed/>
                </p:oleObj>
              </mc:Choice>
              <mc:Fallback>
                <p:oleObj name="CS ChemDraw Drawing" r:id="rId3" imgW="4625064" imgH="3375563" progId="ChemDraw.Document.6.0">
                  <p:embed/>
                  <p:pic>
                    <p:nvPicPr>
                      <p:cNvPr id="0" name=""/>
                      <p:cNvPicPr/>
                      <p:nvPr/>
                    </p:nvPicPr>
                    <p:blipFill>
                      <a:blip r:embed="rId4"/>
                      <a:stretch>
                        <a:fillRect/>
                      </a:stretch>
                    </p:blipFill>
                    <p:spPr>
                      <a:xfrm>
                        <a:off x="3429000" y="2590800"/>
                        <a:ext cx="4624387" cy="3375025"/>
                      </a:xfrm>
                      <a:prstGeom prst="rect">
                        <a:avLst/>
                      </a:prstGeom>
                    </p:spPr>
                  </p:pic>
                </p:oleObj>
              </mc:Fallback>
            </mc:AlternateContent>
          </a:graphicData>
        </a:graphic>
      </p:graphicFrame>
    </p:spTree>
    <p:extLst>
      <p:ext uri="{BB962C8B-B14F-4D97-AF65-F5344CB8AC3E}">
        <p14:creationId xmlns:p14="http://schemas.microsoft.com/office/powerpoint/2010/main" val="41923723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274638"/>
            <a:ext cx="8839200" cy="6430962"/>
          </a:xfrm>
        </p:spPr>
        <p:txBody>
          <a:bodyPr>
            <a:normAutofit/>
          </a:bodyPr>
          <a:lstStyle/>
          <a:p>
            <a:pPr algn="l"/>
            <a:r>
              <a:rPr lang="en-US" sz="2800" spc="-165" dirty="0" smtClean="0">
                <a:latin typeface="Trebuchet MS"/>
                <a:cs typeface="Trebuchet MS"/>
              </a:rPr>
              <a:t>* </a:t>
            </a:r>
            <a:r>
              <a:rPr lang="en-US" sz="1800" spc="-165" dirty="0" err="1" smtClean="0">
                <a:latin typeface="Trebuchet MS"/>
                <a:cs typeface="Trebuchet MS"/>
              </a:rPr>
              <a:t>Actinomycins</a:t>
            </a:r>
            <a:r>
              <a:rPr lang="en-US" sz="1800" spc="-165" dirty="0" smtClean="0">
                <a:latin typeface="Trebuchet MS"/>
                <a:cs typeface="Trebuchet MS"/>
              </a:rPr>
              <a:t> </a:t>
            </a:r>
            <a:r>
              <a:rPr lang="en-US" sz="1800" spc="-140" dirty="0" smtClean="0">
                <a:latin typeface="Trebuchet MS"/>
                <a:cs typeface="Trebuchet MS"/>
              </a:rPr>
              <a:t>binding </a:t>
            </a:r>
            <a:r>
              <a:rPr lang="en-US" sz="1800" spc="-145" dirty="0" smtClean="0">
                <a:latin typeface="Trebuchet MS"/>
                <a:cs typeface="Trebuchet MS"/>
              </a:rPr>
              <a:t>tightly </a:t>
            </a:r>
            <a:r>
              <a:rPr lang="en-US" sz="1800" spc="-125" dirty="0" smtClean="0">
                <a:latin typeface="Trebuchet MS"/>
                <a:cs typeface="Trebuchet MS"/>
              </a:rPr>
              <a:t>to </a:t>
            </a:r>
            <a:r>
              <a:rPr lang="en-US" sz="1800" spc="-140" dirty="0" smtClean="0">
                <a:latin typeface="Trebuchet MS"/>
                <a:cs typeface="Trebuchet MS"/>
              </a:rPr>
              <a:t>double </a:t>
            </a:r>
            <a:r>
              <a:rPr lang="en-US" sz="1800" spc="-170" dirty="0" smtClean="0">
                <a:latin typeface="Trebuchet MS"/>
                <a:cs typeface="Trebuchet MS"/>
              </a:rPr>
              <a:t>helical </a:t>
            </a:r>
            <a:r>
              <a:rPr lang="en-US" sz="1800" spc="-55" dirty="0" smtClean="0">
                <a:latin typeface="Trebuchet MS"/>
                <a:cs typeface="Trebuchet MS"/>
              </a:rPr>
              <a:t>DNA </a:t>
            </a:r>
            <a:r>
              <a:rPr lang="en-US" sz="1800" spc="-130" dirty="0" smtClean="0">
                <a:latin typeface="Trebuchet MS"/>
                <a:cs typeface="Trebuchet MS"/>
              </a:rPr>
              <a:t>and  </a:t>
            </a:r>
            <a:r>
              <a:rPr lang="en-US" sz="1800" spc="-185" dirty="0" smtClean="0">
                <a:latin typeface="Trebuchet MS"/>
                <a:cs typeface="Trebuchet MS"/>
              </a:rPr>
              <a:t>thereby </a:t>
            </a:r>
            <a:r>
              <a:rPr lang="en-US" sz="1800" spc="-175" dirty="0" smtClean="0">
                <a:latin typeface="Trebuchet MS"/>
                <a:cs typeface="Trebuchet MS"/>
              </a:rPr>
              <a:t>prevents </a:t>
            </a:r>
            <a:r>
              <a:rPr lang="en-US" sz="1800" spc="-145" dirty="0" smtClean="0">
                <a:latin typeface="Trebuchet MS"/>
                <a:cs typeface="Trebuchet MS"/>
              </a:rPr>
              <a:t>it </a:t>
            </a:r>
            <a:r>
              <a:rPr lang="en-US" sz="1800" spc="-155" dirty="0" smtClean="0">
                <a:latin typeface="Trebuchet MS"/>
                <a:cs typeface="Trebuchet MS"/>
              </a:rPr>
              <a:t>from </a:t>
            </a:r>
            <a:r>
              <a:rPr lang="en-US" sz="1800" spc="-145" dirty="0" smtClean="0">
                <a:latin typeface="Trebuchet MS"/>
                <a:cs typeface="Trebuchet MS"/>
              </a:rPr>
              <a:t>being </a:t>
            </a:r>
            <a:r>
              <a:rPr lang="en-US" sz="1800" spc="-135" dirty="0" smtClean="0">
                <a:latin typeface="Trebuchet MS"/>
                <a:cs typeface="Trebuchet MS"/>
              </a:rPr>
              <a:t>an </a:t>
            </a:r>
            <a:r>
              <a:rPr lang="en-US" sz="1800" spc="-195" dirty="0" smtClean="0">
                <a:latin typeface="Trebuchet MS"/>
                <a:cs typeface="Trebuchet MS"/>
              </a:rPr>
              <a:t>effective </a:t>
            </a:r>
            <a:r>
              <a:rPr lang="en-US" sz="1800" spc="-165" dirty="0" smtClean="0">
                <a:latin typeface="Trebuchet MS"/>
                <a:cs typeface="Trebuchet MS"/>
              </a:rPr>
              <a:t>template for  </a:t>
            </a:r>
            <a:r>
              <a:rPr lang="en-US" sz="1800" spc="-85" dirty="0" smtClean="0">
                <a:latin typeface="Trebuchet MS"/>
                <a:cs typeface="Trebuchet MS"/>
              </a:rPr>
              <a:t>RNA </a:t>
            </a:r>
            <a:r>
              <a:rPr lang="en-US" sz="1800" spc="-165" dirty="0" smtClean="0">
                <a:latin typeface="Trebuchet MS"/>
                <a:cs typeface="Trebuchet MS"/>
              </a:rPr>
              <a:t>synthesis. </a:t>
            </a:r>
            <a:r>
              <a:rPr lang="en-US" sz="1800" spc="-160" dirty="0" smtClean="0">
                <a:latin typeface="Trebuchet MS"/>
                <a:cs typeface="Trebuchet MS"/>
              </a:rPr>
              <a:t>Intercalation </a:t>
            </a:r>
            <a:r>
              <a:rPr lang="en-US" sz="1800" spc="-155" dirty="0" smtClean="0">
                <a:latin typeface="Trebuchet MS"/>
                <a:cs typeface="Trebuchet MS"/>
              </a:rPr>
              <a:t>may </a:t>
            </a:r>
            <a:r>
              <a:rPr lang="en-US" sz="1800" spc="-110" dirty="0" smtClean="0">
                <a:latin typeface="Trebuchet MS"/>
                <a:cs typeface="Trebuchet MS"/>
              </a:rPr>
              <a:t>also </a:t>
            </a:r>
            <a:r>
              <a:rPr lang="en-US" sz="1800" spc="-165" dirty="0" smtClean="0">
                <a:latin typeface="Trebuchet MS"/>
                <a:cs typeface="Trebuchet MS"/>
              </a:rPr>
              <a:t>result </a:t>
            </a:r>
            <a:r>
              <a:rPr lang="en-US" sz="1800" spc="-155" dirty="0" smtClean="0">
                <a:latin typeface="Trebuchet MS"/>
                <a:cs typeface="Trebuchet MS"/>
              </a:rPr>
              <a:t>in</a:t>
            </a:r>
            <a:r>
              <a:rPr lang="en-US" sz="1800" spc="-509" dirty="0" smtClean="0">
                <a:latin typeface="Trebuchet MS"/>
                <a:cs typeface="Trebuchet MS"/>
              </a:rPr>
              <a:t> </a:t>
            </a:r>
            <a:r>
              <a:rPr lang="en-US" sz="1800" spc="-145" dirty="0" smtClean="0">
                <a:latin typeface="Trebuchet MS"/>
                <a:cs typeface="Trebuchet MS"/>
              </a:rPr>
              <a:t>inhibition  </a:t>
            </a:r>
            <a:r>
              <a:rPr lang="en-US" sz="1800" spc="-120" dirty="0" smtClean="0">
                <a:latin typeface="Trebuchet MS"/>
                <a:cs typeface="Trebuchet MS"/>
              </a:rPr>
              <a:t>of </a:t>
            </a:r>
            <a:r>
              <a:rPr lang="en-US" sz="1800" spc="-140" dirty="0" smtClean="0">
                <a:latin typeface="Trebuchet MS"/>
                <a:cs typeface="Trebuchet MS"/>
              </a:rPr>
              <a:t>topoisomerase</a:t>
            </a:r>
            <a:r>
              <a:rPr lang="en-US" sz="1800" spc="-285" dirty="0" smtClean="0">
                <a:latin typeface="Trebuchet MS"/>
                <a:cs typeface="Trebuchet MS"/>
              </a:rPr>
              <a:t> </a:t>
            </a:r>
            <a:r>
              <a:rPr lang="en-US" sz="1800" spc="-204" dirty="0" smtClean="0">
                <a:latin typeface="Trebuchet MS"/>
                <a:cs typeface="Trebuchet MS"/>
              </a:rPr>
              <a:t>enzymes.</a:t>
            </a:r>
            <a:r>
              <a:rPr lang="en-US" sz="1800" dirty="0" smtClean="0">
                <a:latin typeface="Trebuchet MS"/>
                <a:cs typeface="Trebuchet MS"/>
              </a:rPr>
              <a:t/>
            </a:r>
            <a:br>
              <a:rPr lang="en-US" sz="1800" dirty="0" smtClean="0">
                <a:latin typeface="Trebuchet MS"/>
                <a:cs typeface="Trebuchet MS"/>
              </a:rPr>
            </a:br>
            <a:r>
              <a:rPr lang="en-US" sz="2800" dirty="0"/>
              <a:t/>
            </a:r>
            <a:br>
              <a:rPr lang="en-US" sz="2800" dirty="0"/>
            </a:br>
            <a:r>
              <a:rPr lang="en-US" sz="2800" dirty="0" smtClean="0"/>
              <a:t/>
            </a:r>
            <a:br>
              <a:rPr lang="en-US" sz="2800" dirty="0" smtClean="0"/>
            </a:br>
            <a:r>
              <a:rPr lang="en-US" sz="2800" dirty="0" smtClean="0"/>
              <a:t>* </a:t>
            </a:r>
            <a:r>
              <a:rPr lang="en-US" sz="2800" spc="-160" dirty="0" smtClean="0">
                <a:solidFill>
                  <a:srgbClr val="FF0000"/>
                </a:solidFill>
                <a:latin typeface="Trebuchet MS"/>
                <a:cs typeface="Trebuchet MS"/>
              </a:rPr>
              <a:t>Note:</a:t>
            </a:r>
            <a:r>
              <a:rPr lang="en-US" sz="2800" spc="-160" dirty="0" smtClean="0">
                <a:solidFill>
                  <a:schemeClr val="bg1"/>
                </a:solidFill>
                <a:latin typeface="Trebuchet MS"/>
                <a:cs typeface="Trebuchet MS"/>
              </a:rPr>
              <a:t>:- </a:t>
            </a:r>
            <a:r>
              <a:rPr lang="en-US" sz="2800" spc="-235" dirty="0" smtClean="0">
                <a:solidFill>
                  <a:schemeClr val="bg1"/>
                </a:solidFill>
                <a:latin typeface="Trebuchet MS"/>
                <a:cs typeface="Trebuchet MS"/>
              </a:rPr>
              <a:t>The </a:t>
            </a:r>
            <a:r>
              <a:rPr lang="en-US" sz="2800" spc="-140" dirty="0" smtClean="0">
                <a:solidFill>
                  <a:schemeClr val="bg1"/>
                </a:solidFill>
                <a:latin typeface="Trebuchet MS"/>
                <a:cs typeface="Trebuchet MS"/>
              </a:rPr>
              <a:t>main </a:t>
            </a:r>
            <a:r>
              <a:rPr lang="en-US" sz="2800" spc="-165" dirty="0" smtClean="0">
                <a:solidFill>
                  <a:schemeClr val="bg1"/>
                </a:solidFill>
                <a:latin typeface="Trebuchet MS"/>
                <a:cs typeface="Trebuchet MS"/>
              </a:rPr>
              <a:t>biochemical </a:t>
            </a:r>
            <a:r>
              <a:rPr lang="en-US" sz="2800" spc="-180" dirty="0" smtClean="0">
                <a:solidFill>
                  <a:schemeClr val="bg1"/>
                </a:solidFill>
                <a:latin typeface="Trebuchet MS"/>
                <a:cs typeface="Trebuchet MS"/>
              </a:rPr>
              <a:t>consequence </a:t>
            </a:r>
            <a:r>
              <a:rPr lang="en-US" sz="2800" spc="-114" dirty="0" smtClean="0">
                <a:solidFill>
                  <a:schemeClr val="bg1"/>
                </a:solidFill>
                <a:latin typeface="Trebuchet MS"/>
                <a:cs typeface="Trebuchet MS"/>
              </a:rPr>
              <a:t>of </a:t>
            </a:r>
            <a:r>
              <a:rPr lang="en-US" sz="2800" spc="-170" dirty="0" smtClean="0">
                <a:solidFill>
                  <a:schemeClr val="bg1"/>
                </a:solidFill>
                <a:latin typeface="Trebuchet MS"/>
                <a:cs typeface="Trebuchet MS"/>
              </a:rPr>
              <a:t>the  </a:t>
            </a:r>
            <a:r>
              <a:rPr lang="en-US" sz="2800" spc="-170" dirty="0" smtClean="0">
                <a:solidFill>
                  <a:srgbClr val="001F5F"/>
                </a:solidFill>
                <a:latin typeface="Trebuchet MS"/>
                <a:cs typeface="Trebuchet MS"/>
              </a:rPr>
              <a:t>intercalation </a:t>
            </a:r>
            <a:r>
              <a:rPr lang="en-US" sz="2800" spc="-120" dirty="0" smtClean="0">
                <a:solidFill>
                  <a:srgbClr val="001F5F"/>
                </a:solidFill>
                <a:latin typeface="Trebuchet MS"/>
                <a:cs typeface="Trebuchet MS"/>
              </a:rPr>
              <a:t>of </a:t>
            </a:r>
            <a:r>
              <a:rPr lang="en-US" sz="2800" spc="-165" dirty="0" err="1" smtClean="0">
                <a:solidFill>
                  <a:srgbClr val="001F5F"/>
                </a:solidFill>
                <a:latin typeface="Trebuchet MS"/>
                <a:cs typeface="Trebuchet MS"/>
              </a:rPr>
              <a:t>actinomycins</a:t>
            </a:r>
            <a:r>
              <a:rPr lang="en-US" sz="2800" spc="-165" dirty="0" smtClean="0">
                <a:solidFill>
                  <a:srgbClr val="001F5F"/>
                </a:solidFill>
                <a:latin typeface="Trebuchet MS"/>
                <a:cs typeface="Trebuchet MS"/>
              </a:rPr>
              <a:t> </a:t>
            </a:r>
            <a:r>
              <a:rPr lang="en-US" sz="2800" spc="-145" dirty="0" smtClean="0">
                <a:solidFill>
                  <a:srgbClr val="001F5F"/>
                </a:solidFill>
                <a:latin typeface="Trebuchet MS"/>
                <a:cs typeface="Trebuchet MS"/>
              </a:rPr>
              <a:t>into </a:t>
            </a:r>
            <a:r>
              <a:rPr lang="en-US" sz="2800" spc="-55" dirty="0" smtClean="0">
                <a:solidFill>
                  <a:srgbClr val="001F5F"/>
                </a:solidFill>
                <a:latin typeface="Trebuchet MS"/>
                <a:cs typeface="Trebuchet MS"/>
              </a:rPr>
              <a:t>DNA </a:t>
            </a:r>
            <a:r>
              <a:rPr lang="en-US" sz="2800" spc="-120" dirty="0" smtClean="0">
                <a:solidFill>
                  <a:srgbClr val="001F5F"/>
                </a:solidFill>
                <a:latin typeface="Trebuchet MS"/>
                <a:cs typeface="Trebuchet MS"/>
              </a:rPr>
              <a:t>is </a:t>
            </a:r>
            <a:r>
              <a:rPr lang="en-US" sz="2800" spc="-170" dirty="0" smtClean="0">
                <a:solidFill>
                  <a:srgbClr val="001F5F"/>
                </a:solidFill>
                <a:latin typeface="Trebuchet MS"/>
                <a:cs typeface="Trebuchet MS"/>
              </a:rPr>
              <a:t>the </a:t>
            </a:r>
            <a:r>
              <a:rPr lang="en-US" sz="2800" spc="-145" dirty="0" smtClean="0">
                <a:solidFill>
                  <a:srgbClr val="001F5F"/>
                </a:solidFill>
                <a:latin typeface="Trebuchet MS"/>
                <a:cs typeface="Trebuchet MS"/>
              </a:rPr>
              <a:t>inhibition</a:t>
            </a:r>
            <a:r>
              <a:rPr lang="en-US" sz="2800" spc="-600" dirty="0" smtClean="0">
                <a:solidFill>
                  <a:srgbClr val="001F5F"/>
                </a:solidFill>
                <a:latin typeface="Trebuchet MS"/>
                <a:cs typeface="Trebuchet MS"/>
              </a:rPr>
              <a:t> </a:t>
            </a:r>
            <a:r>
              <a:rPr lang="en-US" sz="2800" spc="-120" dirty="0" smtClean="0">
                <a:solidFill>
                  <a:srgbClr val="001F5F"/>
                </a:solidFill>
                <a:latin typeface="Trebuchet MS"/>
                <a:cs typeface="Trebuchet MS"/>
              </a:rPr>
              <a:t>of  </a:t>
            </a:r>
            <a:r>
              <a:rPr lang="en-US" sz="2800" spc="-55" dirty="0" smtClean="0">
                <a:solidFill>
                  <a:srgbClr val="001F5F"/>
                </a:solidFill>
                <a:latin typeface="Trebuchet MS"/>
                <a:cs typeface="Trebuchet MS"/>
              </a:rPr>
              <a:t>DNA </a:t>
            </a:r>
            <a:r>
              <a:rPr lang="en-US" sz="2800" spc="-130" dirty="0" smtClean="0">
                <a:solidFill>
                  <a:srgbClr val="001F5F"/>
                </a:solidFill>
                <a:latin typeface="Trebuchet MS"/>
                <a:cs typeface="Trebuchet MS"/>
              </a:rPr>
              <a:t>and </a:t>
            </a:r>
            <a:r>
              <a:rPr lang="en-US" sz="2800" spc="-85" dirty="0" smtClean="0">
                <a:solidFill>
                  <a:srgbClr val="001F5F"/>
                </a:solidFill>
                <a:latin typeface="Trebuchet MS"/>
                <a:cs typeface="Trebuchet MS"/>
              </a:rPr>
              <a:t>RNA </a:t>
            </a:r>
            <a:r>
              <a:rPr lang="en-US" sz="2800" spc="-165" dirty="0" smtClean="0">
                <a:solidFill>
                  <a:srgbClr val="001F5F"/>
                </a:solidFill>
                <a:latin typeface="Trebuchet MS"/>
                <a:cs typeface="Trebuchet MS"/>
              </a:rPr>
              <a:t>synthesis. </a:t>
            </a:r>
            <a:r>
              <a:rPr lang="en-US" sz="2800" spc="-190" dirty="0" smtClean="0">
                <a:solidFill>
                  <a:srgbClr val="001F5F"/>
                </a:solidFill>
                <a:latin typeface="Trebuchet MS"/>
                <a:cs typeface="Trebuchet MS"/>
              </a:rPr>
              <a:t>This </a:t>
            </a:r>
            <a:r>
              <a:rPr lang="en-US" sz="2800" spc="-145" dirty="0" smtClean="0">
                <a:solidFill>
                  <a:srgbClr val="001F5F"/>
                </a:solidFill>
                <a:latin typeface="Trebuchet MS"/>
                <a:cs typeface="Trebuchet MS"/>
              </a:rPr>
              <a:t>inhibition </a:t>
            </a:r>
            <a:r>
              <a:rPr lang="en-US" sz="2800" spc="-170" dirty="0" smtClean="0">
                <a:solidFill>
                  <a:srgbClr val="001F5F"/>
                </a:solidFill>
                <a:latin typeface="Trebuchet MS"/>
                <a:cs typeface="Trebuchet MS"/>
              </a:rPr>
              <a:t>eventually</a:t>
            </a:r>
            <a:r>
              <a:rPr lang="en-US" sz="2800" spc="-570" dirty="0" smtClean="0">
                <a:solidFill>
                  <a:srgbClr val="001F5F"/>
                </a:solidFill>
                <a:latin typeface="Trebuchet MS"/>
                <a:cs typeface="Trebuchet MS"/>
              </a:rPr>
              <a:t> </a:t>
            </a:r>
            <a:r>
              <a:rPr lang="en-US" sz="2800" spc="-155" dirty="0" smtClean="0">
                <a:solidFill>
                  <a:srgbClr val="001F5F"/>
                </a:solidFill>
                <a:latin typeface="Trebuchet MS"/>
                <a:cs typeface="Trebuchet MS"/>
              </a:rPr>
              <a:t>results  in</a:t>
            </a:r>
            <a:r>
              <a:rPr lang="en-US" sz="2800" spc="-215" dirty="0" smtClean="0">
                <a:solidFill>
                  <a:srgbClr val="001F5F"/>
                </a:solidFill>
                <a:latin typeface="Trebuchet MS"/>
                <a:cs typeface="Trebuchet MS"/>
              </a:rPr>
              <a:t> </a:t>
            </a:r>
            <a:r>
              <a:rPr lang="en-US" sz="2800" spc="-155" dirty="0" smtClean="0">
                <a:solidFill>
                  <a:srgbClr val="001F5F"/>
                </a:solidFill>
                <a:latin typeface="Trebuchet MS"/>
                <a:cs typeface="Trebuchet MS"/>
              </a:rPr>
              <a:t>depletion</a:t>
            </a:r>
            <a:r>
              <a:rPr lang="en-US" sz="2800" spc="-180" dirty="0" smtClean="0">
                <a:solidFill>
                  <a:srgbClr val="001F5F"/>
                </a:solidFill>
                <a:latin typeface="Trebuchet MS"/>
                <a:cs typeface="Trebuchet MS"/>
              </a:rPr>
              <a:t> </a:t>
            </a:r>
            <a:r>
              <a:rPr lang="en-US" sz="2800" spc="-120" dirty="0" smtClean="0">
                <a:solidFill>
                  <a:srgbClr val="001F5F"/>
                </a:solidFill>
                <a:latin typeface="Trebuchet MS"/>
                <a:cs typeface="Trebuchet MS"/>
              </a:rPr>
              <a:t>of</a:t>
            </a:r>
            <a:r>
              <a:rPr lang="en-US" sz="2800" spc="-220" dirty="0" smtClean="0">
                <a:solidFill>
                  <a:srgbClr val="001F5F"/>
                </a:solidFill>
                <a:latin typeface="Trebuchet MS"/>
                <a:cs typeface="Trebuchet MS"/>
              </a:rPr>
              <a:t> </a:t>
            </a:r>
            <a:r>
              <a:rPr lang="en-US" sz="2800" spc="-85" dirty="0" smtClean="0">
                <a:solidFill>
                  <a:srgbClr val="001F5F"/>
                </a:solidFill>
                <a:latin typeface="Trebuchet MS"/>
                <a:cs typeface="Trebuchet MS"/>
              </a:rPr>
              <a:t>RNA</a:t>
            </a:r>
            <a:r>
              <a:rPr lang="en-US" sz="2800" spc="-175" dirty="0" smtClean="0">
                <a:solidFill>
                  <a:srgbClr val="001F5F"/>
                </a:solidFill>
                <a:latin typeface="Trebuchet MS"/>
                <a:cs typeface="Trebuchet MS"/>
              </a:rPr>
              <a:t> </a:t>
            </a:r>
            <a:r>
              <a:rPr lang="en-US" sz="2800" spc="-130" dirty="0" smtClean="0">
                <a:solidFill>
                  <a:srgbClr val="001F5F"/>
                </a:solidFill>
                <a:latin typeface="Trebuchet MS"/>
                <a:cs typeface="Trebuchet MS"/>
              </a:rPr>
              <a:t>and</a:t>
            </a:r>
            <a:r>
              <a:rPr lang="en-US" sz="2800" spc="-210" dirty="0" smtClean="0">
                <a:solidFill>
                  <a:srgbClr val="001F5F"/>
                </a:solidFill>
                <a:latin typeface="Trebuchet MS"/>
                <a:cs typeface="Trebuchet MS"/>
              </a:rPr>
              <a:t> </a:t>
            </a:r>
            <a:r>
              <a:rPr lang="en-US" sz="2800" spc="-155" dirty="0" smtClean="0">
                <a:solidFill>
                  <a:srgbClr val="001F5F"/>
                </a:solidFill>
                <a:latin typeface="Trebuchet MS"/>
                <a:cs typeface="Trebuchet MS"/>
              </a:rPr>
              <a:t>proteins</a:t>
            </a:r>
            <a:r>
              <a:rPr lang="en-US" sz="2800" spc="-204" dirty="0" smtClean="0">
                <a:solidFill>
                  <a:srgbClr val="001F5F"/>
                </a:solidFill>
                <a:latin typeface="Trebuchet MS"/>
                <a:cs typeface="Trebuchet MS"/>
              </a:rPr>
              <a:t> </a:t>
            </a:r>
            <a:r>
              <a:rPr lang="en-US" sz="2800" spc="-130" dirty="0" smtClean="0">
                <a:solidFill>
                  <a:srgbClr val="001F5F"/>
                </a:solidFill>
                <a:latin typeface="Trebuchet MS"/>
                <a:cs typeface="Trebuchet MS"/>
              </a:rPr>
              <a:t>and</a:t>
            </a:r>
            <a:r>
              <a:rPr lang="en-US" sz="2800" spc="-204" dirty="0" smtClean="0">
                <a:solidFill>
                  <a:srgbClr val="001F5F"/>
                </a:solidFill>
                <a:latin typeface="Trebuchet MS"/>
                <a:cs typeface="Trebuchet MS"/>
              </a:rPr>
              <a:t> </a:t>
            </a:r>
            <a:r>
              <a:rPr lang="en-US" sz="2800" spc="-140" dirty="0" smtClean="0">
                <a:solidFill>
                  <a:srgbClr val="001F5F"/>
                </a:solidFill>
                <a:latin typeface="Trebuchet MS"/>
                <a:cs typeface="Trebuchet MS"/>
              </a:rPr>
              <a:t>leads</a:t>
            </a:r>
            <a:r>
              <a:rPr lang="en-US" sz="2800" spc="-200" dirty="0" smtClean="0">
                <a:solidFill>
                  <a:srgbClr val="001F5F"/>
                </a:solidFill>
                <a:latin typeface="Trebuchet MS"/>
                <a:cs typeface="Trebuchet MS"/>
              </a:rPr>
              <a:t> </a:t>
            </a:r>
            <a:r>
              <a:rPr lang="en-US" sz="2800" spc="-125" dirty="0" smtClean="0">
                <a:solidFill>
                  <a:srgbClr val="001F5F"/>
                </a:solidFill>
                <a:latin typeface="Trebuchet MS"/>
                <a:cs typeface="Trebuchet MS"/>
              </a:rPr>
              <a:t>to</a:t>
            </a:r>
            <a:r>
              <a:rPr lang="en-US" sz="2800" spc="-215" dirty="0" smtClean="0">
                <a:solidFill>
                  <a:srgbClr val="001F5F"/>
                </a:solidFill>
                <a:latin typeface="Trebuchet MS"/>
                <a:cs typeface="Trebuchet MS"/>
              </a:rPr>
              <a:t> </a:t>
            </a:r>
            <a:r>
              <a:rPr lang="en-US" sz="2800" spc="-190" dirty="0" smtClean="0">
                <a:solidFill>
                  <a:srgbClr val="001F5F"/>
                </a:solidFill>
                <a:latin typeface="Trebuchet MS"/>
                <a:cs typeface="Trebuchet MS"/>
              </a:rPr>
              <a:t>cell</a:t>
            </a:r>
            <a:r>
              <a:rPr lang="en-US" sz="2800" spc="-195" dirty="0" smtClean="0">
                <a:solidFill>
                  <a:srgbClr val="001F5F"/>
                </a:solidFill>
                <a:latin typeface="Trebuchet MS"/>
                <a:cs typeface="Trebuchet MS"/>
              </a:rPr>
              <a:t> </a:t>
            </a:r>
            <a:r>
              <a:rPr lang="en-US" sz="2800" spc="-175" dirty="0" smtClean="0">
                <a:solidFill>
                  <a:srgbClr val="001F5F"/>
                </a:solidFill>
                <a:latin typeface="Trebuchet MS"/>
                <a:cs typeface="Trebuchet MS"/>
              </a:rPr>
              <a:t>death.</a:t>
            </a:r>
            <a:r>
              <a:rPr lang="en-US" sz="2800" dirty="0" smtClean="0">
                <a:latin typeface="Trebuchet MS"/>
                <a:cs typeface="Trebuchet MS"/>
              </a:rPr>
              <a:t/>
            </a:r>
            <a:br>
              <a:rPr lang="en-US" sz="2800" dirty="0" smtClean="0">
                <a:latin typeface="Trebuchet MS"/>
                <a:cs typeface="Trebuchet MS"/>
              </a:rPr>
            </a:br>
            <a:endParaRPr lang="en-US" sz="2800" dirty="0"/>
          </a:p>
        </p:txBody>
      </p:sp>
    </p:spTree>
    <p:extLst>
      <p:ext uri="{BB962C8B-B14F-4D97-AF65-F5344CB8AC3E}">
        <p14:creationId xmlns:p14="http://schemas.microsoft.com/office/powerpoint/2010/main" val="4062666935"/>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1616</TotalTime>
  <Words>90</Words>
  <Application>Microsoft Office PowerPoint</Application>
  <PresentationFormat>عرض على الشاشة (3:4)‏</PresentationFormat>
  <Paragraphs>19</Paragraphs>
  <Slides>20</Slides>
  <Notes>0</Notes>
  <HiddenSlides>0</HiddenSlides>
  <MMClips>0</MMClips>
  <ScaleCrop>false</ScaleCrop>
  <HeadingPairs>
    <vt:vector size="6" baseType="variant">
      <vt:variant>
        <vt:lpstr>نسق</vt:lpstr>
      </vt:variant>
      <vt:variant>
        <vt:i4>1</vt:i4>
      </vt:variant>
      <vt:variant>
        <vt:lpstr>خوادم OLE مضمنة</vt:lpstr>
      </vt:variant>
      <vt:variant>
        <vt:i4>1</vt:i4>
      </vt:variant>
      <vt:variant>
        <vt:lpstr>عناوين الشرائح</vt:lpstr>
      </vt:variant>
      <vt:variant>
        <vt:i4>20</vt:i4>
      </vt:variant>
    </vt:vector>
  </HeadingPairs>
  <TitlesOfParts>
    <vt:vector size="22" baseType="lpstr">
      <vt:lpstr>نسق Office</vt:lpstr>
      <vt:lpstr>CS ChemDraw Drawing</vt:lpstr>
      <vt:lpstr>Antibiotics drugs as anti-neoplactic agents  lect.7  Dr.Leaqaa  </vt:lpstr>
      <vt:lpstr>Classification of antibiotics  - Anthracycline  - Mitomycin C - Bleomycin - Actinomycin D </vt:lpstr>
      <vt:lpstr>A- Anthracyclines : Daunorubicin &amp; Doxorubicin   (Active against acute  leukemias) (active against broad  spectrum of tumor, including both solid tumor and  hematological).  * anthracyclines are tetracycline rings w⁻ sugar moiety.  * both r- intercalating that block  synthesis of DNA &amp; RNA. * ACTs on S phase of cell cycle. *Doxorubicin is the most important anticancer drug available b₋ of  its broad spectrum of activity.  </vt:lpstr>
      <vt:lpstr>So,they : 1. intercalate (.) base pairse. 2. inhibit Topoisomerase II. 3. Generate free radical. They block RNA &amp; DNA synthesis  &amp; cause strand scission.         </vt:lpstr>
      <vt:lpstr>b. Mitomycin C Mechanism of action: alkylate DNA  &amp; therapy causes strand  breakage &amp; inhibition of DNA synthesis.        </vt:lpstr>
      <vt:lpstr>SAR (Anthracycline antibiotics) → Closely related to  tetracycline 1. Complete structure is a glycoside (Sugar and  aglycone) require for activity. 2. Amino group on daunosamine sugar important for  activity. 3. C-13 carbonyl can reduced to alcohol generate inactive (or less active) metabolite, the larger R2 group,  the slower this reaction takes place and the more active the anthracycline as in doxorubicin.           </vt:lpstr>
      <vt:lpstr>عرض تقديمي في PowerPoint</vt:lpstr>
      <vt:lpstr>C- Actinomycin D - Intercalates DNA and prevent ( DNA transcription &amp; mRNA synthesis. * it is given I.V. (its clinical use is limited to the ttt of trophoblastic(gestational) tumors and ttt of pediatric tumors.         </vt:lpstr>
      <vt:lpstr>* Actinomycins binding tightly to double helical DNA and  thereby prevents it from being an effective template for  RNA synthesis. Intercalation may also result in inhibition  of topoisomerase enzymes.   * Note::- The main biochemical consequence of the  intercalation of actinomycins into DNA is the inhibition of  DNA and RNA synthesis. This inhibition eventually results  in depletion of RNA and proteins and leads to cell death. </vt:lpstr>
      <vt:lpstr>SAR; 1. Changes in substituents on the actinomycins,  influence their binding to DNA, usually by making it less  effective.  2. Opening a lactone ring or changing the stereochemistry of an amino acid abolishes activity.  3. Replacement of the 4- and 6- methyl groups by other  substituents lead to reduces the activity of  actinomycins.  Replacement of the 2-amino group also reduces  activity. </vt:lpstr>
      <vt:lpstr>Natural plants  Vinca alkaloids: -obtained from the plant vinca rosea. - Inhibit mitosis. -Bind To tubulin and inhibit its polymerization into microtubules,preventingg spindle formation in dividing cells and causing arrest at metaphase. - Cell cycle specific and phase specific.  1- Vincristine uses: childhood leukemias childhood tumors-wilm’s tumor,  neuroblastoma, Hodgkin’s disease.   </vt:lpstr>
      <vt:lpstr>Vinblastine: uses: - Hodgkins disease - Lymphomas - Carcinoma breast - Testicular tumors </vt:lpstr>
      <vt:lpstr>Podophyllum: 1. Podophyllotoxin:  uses: - in ttt of smalll cell carcinoma of lung,  prostrate and testicular carcinomas.   2. Etoposide               </vt:lpstr>
      <vt:lpstr>MOA of  Podophyllum : 1. Acts by inhibiting topoisomerase II, leads to double-strand breaks in DNA. 2. These drugs are most active in late S &amp; early G2 phase.           </vt:lpstr>
      <vt:lpstr>Taxenes:  1. Paclitaxel (PTX), sold under the brand name Taxol among others, is a chemotherapy medication used to treat ovarian cancer, esophageal cancer, breast cancer, lung cancer, Kaposi's sarcoma, cervical cancer, and pancreatic cancer. It is administered by I.V.  injection.     </vt:lpstr>
      <vt:lpstr>      MOA of Taxol(paclitaxel)  - these drugs act by interfering with mitotic spindle. - they prevent micotubule disassembly into tubulin monomers. Taxol block cell replication, by inhibiting the depolymerization of tubulin.  * thus, interferes with mitosis causing cell death.       </vt:lpstr>
      <vt:lpstr>  Camptothecin uses: - Ovarian cancers - Colorectal cancer - Cancer of neck &amp; head. - Liver cancer.  Examples: 1. Camptothecin: Isolated from comptotheca acuminata (an ornametal tree found in china).  Mode of action: - Block topoisomerase I. - Discontinue because of toxicity.    </vt:lpstr>
      <vt:lpstr>2. Topotecan: semi-synthetic, its topoisomerase I-Inhibitor. - less toxic.  Mode of action: inhibitor of topoisomerase I, which results in lethal DNA damage during replication as a result of single-strand breaks.       </vt:lpstr>
      <vt:lpstr>3. Irinotecan HCl (Camptsor): Is relatively in active prodrug, which is converted by carboxylesterase to SN-38, which is a twofold more potent inhibitor the nuclear enzyme topoisomerase I than is the parent cpd.           </vt:lpstr>
      <vt:lpstr>Mode of action : Is one of promising new class of antineoplastic agent known as topoisomerase I-inhibitor. Which this enzyme plays a key role in maintaining the structure of DNA during translation, transcription, and replication.     </vt:lpstr>
    </vt:vector>
  </TitlesOfParts>
  <Company>SACC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Maher</dc:creator>
  <cp:lastModifiedBy>Maher</cp:lastModifiedBy>
  <cp:revision>64</cp:revision>
  <dcterms:created xsi:type="dcterms:W3CDTF">2023-05-06T15:53:50Z</dcterms:created>
  <dcterms:modified xsi:type="dcterms:W3CDTF">2023-05-28T00:10:38Z</dcterms:modified>
</cp:coreProperties>
</file>